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726" r:id="rId1"/>
  </p:sldMasterIdLst>
  <p:notesMasterIdLst>
    <p:notesMasterId r:id="rId25"/>
  </p:notesMasterIdLst>
  <p:sldIdLst>
    <p:sldId id="256" r:id="rId2"/>
    <p:sldId id="257" r:id="rId3"/>
    <p:sldId id="258" r:id="rId4"/>
    <p:sldId id="293" r:id="rId5"/>
    <p:sldId id="263" r:id="rId6"/>
    <p:sldId id="264" r:id="rId7"/>
    <p:sldId id="294" r:id="rId8"/>
    <p:sldId id="265" r:id="rId9"/>
    <p:sldId id="295" r:id="rId10"/>
    <p:sldId id="296" r:id="rId11"/>
    <p:sldId id="298" r:id="rId12"/>
    <p:sldId id="299" r:id="rId13"/>
    <p:sldId id="300" r:id="rId14"/>
    <p:sldId id="301" r:id="rId15"/>
    <p:sldId id="267" r:id="rId16"/>
    <p:sldId id="308" r:id="rId17"/>
    <p:sldId id="297" r:id="rId18"/>
    <p:sldId id="305" r:id="rId19"/>
    <p:sldId id="303" r:id="rId20"/>
    <p:sldId id="306" r:id="rId21"/>
    <p:sldId id="304" r:id="rId22"/>
    <p:sldId id="307" r:id="rId23"/>
    <p:sldId id="309" r:id="rId24"/>
  </p:sldIdLst>
  <p:sldSz cx="9144000" cy="6858000" type="screen4x3"/>
  <p:notesSz cx="6858000" cy="9144000"/>
  <p:defaultTextStyle>
    <a:lvl1pPr>
      <a:defRPr>
        <a:latin typeface="Calibri"/>
        <a:ea typeface="Calibri"/>
        <a:cs typeface="Calibri"/>
        <a:sym typeface="Calibri"/>
      </a:defRPr>
    </a:lvl1pPr>
    <a:lvl2pPr indent="457200">
      <a:defRPr>
        <a:latin typeface="Calibri"/>
        <a:ea typeface="Calibri"/>
        <a:cs typeface="Calibri"/>
        <a:sym typeface="Calibri"/>
      </a:defRPr>
    </a:lvl2pPr>
    <a:lvl3pPr indent="914400">
      <a:defRPr>
        <a:latin typeface="Calibri"/>
        <a:ea typeface="Calibri"/>
        <a:cs typeface="Calibri"/>
        <a:sym typeface="Calibri"/>
      </a:defRPr>
    </a:lvl3pPr>
    <a:lvl4pPr indent="1371600">
      <a:defRPr>
        <a:latin typeface="Calibri"/>
        <a:ea typeface="Calibri"/>
        <a:cs typeface="Calibri"/>
        <a:sym typeface="Calibri"/>
      </a:defRPr>
    </a:lvl4pPr>
    <a:lvl5pPr indent="1828800">
      <a:defRPr>
        <a:latin typeface="Calibri"/>
        <a:ea typeface="Calibri"/>
        <a:cs typeface="Calibri"/>
        <a:sym typeface="Calibri"/>
      </a:defRPr>
    </a:lvl5pPr>
    <a:lvl6pPr indent="2286000">
      <a:defRPr>
        <a:latin typeface="Calibri"/>
        <a:ea typeface="Calibri"/>
        <a:cs typeface="Calibri"/>
        <a:sym typeface="Calibri"/>
      </a:defRPr>
    </a:lvl6pPr>
    <a:lvl7pPr indent="2743200">
      <a:defRPr>
        <a:latin typeface="Calibri"/>
        <a:ea typeface="Calibri"/>
        <a:cs typeface="Calibri"/>
        <a:sym typeface="Calibri"/>
      </a:defRPr>
    </a:lvl7pPr>
    <a:lvl8pPr indent="3200400">
      <a:defRPr>
        <a:latin typeface="Calibri"/>
        <a:ea typeface="Calibri"/>
        <a:cs typeface="Calibri"/>
        <a:sym typeface="Calibri"/>
      </a:defRPr>
    </a:lvl8pPr>
    <a:lvl9pPr indent="3657600">
      <a:defRPr>
        <a:latin typeface="Calibri"/>
        <a:ea typeface="Calibri"/>
        <a:cs typeface="Calibri"/>
        <a:sym typeface="Calibri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DDEBCB"/>
          </a:solidFill>
        </a:fill>
      </a:tcStyle>
    </a:wholeTbl>
    <a:band2H>
      <a:tcTxStyle/>
      <a:tcStyle>
        <a:tcBdr/>
        <a:fill>
          <a:solidFill>
            <a:srgbClr val="EFF5E7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8C723"/>
          </a:solidFill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8C723"/>
          </a:solidFill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8C723"/>
          </a:solidFill>
        </a:fill>
      </a:tcStyle>
    </a:firstRow>
  </a:tblStyle>
  <a:tblStyle styleId="{C7B018BB-80A7-4F77-B60F-C8B233D01FF8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2E3CA"/>
          </a:solidFill>
        </a:fill>
      </a:tcStyle>
    </a:wholeTbl>
    <a:band2H>
      <a:tcTxStyle/>
      <a:tcStyle>
        <a:tcBdr/>
        <a:fill>
          <a:solidFill>
            <a:srgbClr val="F9F1E6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DEAE00"/>
          </a:solidFill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DEAE00"/>
          </a:solidFill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DEAE00"/>
          </a:solidFill>
        </a:fill>
      </a:tcStyle>
    </a:firstRow>
  </a:tblStyle>
  <a:tblStyle styleId="{EEE7283C-3CF3-47DC-8721-378D4A62B228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E1DAD2"/>
          </a:solidFill>
        </a:fill>
      </a:tcStyle>
    </a:wholeTbl>
    <a:band2H>
      <a:tcTxStyle/>
      <a:tcStyle>
        <a:tcBdr/>
        <a:fill>
          <a:solidFill>
            <a:srgbClr val="F1EDEA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A98D63"/>
          </a:solidFill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A98D63"/>
          </a:solidFill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A98D63"/>
          </a:solidFill>
        </a:fill>
      </a:tcStyle>
    </a:firstRow>
  </a:tblStyle>
  <a:tblStyle styleId="{CF821DB8-F4EB-4A41-A1BA-3FCAFE7338EE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8C723"/>
          </a:solidFill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8C723"/>
          </a:solidFill>
        </a:fill>
      </a:tcStyle>
    </a:firstRow>
  </a:tblStyle>
  <a:tblStyle styleId="{33BA23B1-9221-436E-865A-0063620EA4FD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firstRow>
  </a:tblStyle>
  <a:tblStyle styleId="{2708684C-4D16-4618-839F-0558EEFCDFE6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508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noFill/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221" autoAdjust="0"/>
    <p:restoredTop sz="94660"/>
  </p:normalViewPr>
  <p:slideViewPr>
    <p:cSldViewPr snapToGrid="0">
      <p:cViewPr varScale="1">
        <p:scale>
          <a:sx n="57" d="100"/>
          <a:sy n="57" d="100"/>
        </p:scale>
        <p:origin x="-108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notesMaster" Target="notesMasters/notesMaster1.xml"/><Relationship Id="rId26" Type="http://schemas.openxmlformats.org/officeDocument/2006/relationships/printerSettings" Target="printerSettings/printerSettings1.bin"/><Relationship Id="rId27" Type="http://schemas.openxmlformats.org/officeDocument/2006/relationships/presProps" Target="presProps.xml"/><Relationship Id="rId28" Type="http://schemas.openxmlformats.org/officeDocument/2006/relationships/viewProps" Target="viewProps.xml"/><Relationship Id="rId29" Type="http://schemas.openxmlformats.org/officeDocument/2006/relationships/theme" Target="theme/theme1.xml"/><Relationship Id="rId3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49" name="Shape 49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  <p:extLst>
      <p:ext uri="{BB962C8B-B14F-4D97-AF65-F5344CB8AC3E}">
        <p14:creationId xmlns:p14="http://schemas.microsoft.com/office/powerpoint/2010/main" val="342987660"/>
      </p:ext>
    </p:extLst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17999"/>
      </a:lnSpc>
      <a:defRPr sz="2200">
        <a:latin typeface="+mj-lt"/>
        <a:ea typeface="+mj-ea"/>
        <a:cs typeface="+mj-cs"/>
        <a:sym typeface="Helvetica Neue"/>
      </a:defRPr>
    </a:lvl1pPr>
    <a:lvl2pPr indent="228600" defTabSz="457200">
      <a:lnSpc>
        <a:spcPct val="117999"/>
      </a:lnSpc>
      <a:defRPr sz="2200">
        <a:latin typeface="+mj-lt"/>
        <a:ea typeface="+mj-ea"/>
        <a:cs typeface="+mj-cs"/>
        <a:sym typeface="Helvetica Neue"/>
      </a:defRPr>
    </a:lvl2pPr>
    <a:lvl3pPr indent="457200" defTabSz="457200">
      <a:lnSpc>
        <a:spcPct val="117999"/>
      </a:lnSpc>
      <a:defRPr sz="2200">
        <a:latin typeface="+mj-lt"/>
        <a:ea typeface="+mj-ea"/>
        <a:cs typeface="+mj-cs"/>
        <a:sym typeface="Helvetica Neue"/>
      </a:defRPr>
    </a:lvl3pPr>
    <a:lvl4pPr indent="685800" defTabSz="457200">
      <a:lnSpc>
        <a:spcPct val="117999"/>
      </a:lnSpc>
      <a:defRPr sz="2200">
        <a:latin typeface="+mj-lt"/>
        <a:ea typeface="+mj-ea"/>
        <a:cs typeface="+mj-cs"/>
        <a:sym typeface="Helvetica Neue"/>
      </a:defRPr>
    </a:lvl4pPr>
    <a:lvl5pPr indent="914400" defTabSz="457200">
      <a:lnSpc>
        <a:spcPct val="117999"/>
      </a:lnSpc>
      <a:defRPr sz="2200">
        <a:latin typeface="+mj-lt"/>
        <a:ea typeface="+mj-ea"/>
        <a:cs typeface="+mj-cs"/>
        <a:sym typeface="Helvetica Neue"/>
      </a:defRPr>
    </a:lvl5pPr>
    <a:lvl6pPr indent="1143000" defTabSz="457200">
      <a:lnSpc>
        <a:spcPct val="117999"/>
      </a:lnSpc>
      <a:defRPr sz="2200">
        <a:latin typeface="+mj-lt"/>
        <a:ea typeface="+mj-ea"/>
        <a:cs typeface="+mj-cs"/>
        <a:sym typeface="Helvetica Neue"/>
      </a:defRPr>
    </a:lvl6pPr>
    <a:lvl7pPr indent="1371600" defTabSz="457200">
      <a:lnSpc>
        <a:spcPct val="117999"/>
      </a:lnSpc>
      <a:defRPr sz="2200">
        <a:latin typeface="+mj-lt"/>
        <a:ea typeface="+mj-ea"/>
        <a:cs typeface="+mj-cs"/>
        <a:sym typeface="Helvetica Neue"/>
      </a:defRPr>
    </a:lvl7pPr>
    <a:lvl8pPr indent="1600200" defTabSz="457200">
      <a:lnSpc>
        <a:spcPct val="117999"/>
      </a:lnSpc>
      <a:defRPr sz="2200">
        <a:latin typeface="+mj-lt"/>
        <a:ea typeface="+mj-ea"/>
        <a:cs typeface="+mj-cs"/>
        <a:sym typeface="Helvetica Neue"/>
      </a:defRPr>
    </a:lvl8pPr>
    <a:lvl9pPr indent="1828800" defTabSz="457200">
      <a:lnSpc>
        <a:spcPct val="117999"/>
      </a:lnSpc>
      <a:defRPr sz="2200">
        <a:latin typeface="+mj-lt"/>
        <a:ea typeface="+mj-ea"/>
        <a:cs typeface="+mj-cs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66442" y="1447801"/>
            <a:ext cx="6620968" cy="3329581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6442" y="4777380"/>
            <a:ext cx="662096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pPr/>
              <a:t>2/1/16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57245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3" y="4800587"/>
            <a:ext cx="66209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66442" y="685800"/>
            <a:ext cx="6620968" cy="3640666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3" y="5367325"/>
            <a:ext cx="6620966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pPr/>
              <a:t>2/1/16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5888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2" y="1447800"/>
            <a:ext cx="6620968" cy="19812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2" y="3657600"/>
            <a:ext cx="6620968" cy="23622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pPr/>
              <a:t>2/1/16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32038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1409" y="1447800"/>
            <a:ext cx="6001049" cy="2317649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>
          <a:xfrm>
            <a:off x="1454530" y="3765449"/>
            <a:ext cx="5449871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2" y="4350657"/>
            <a:ext cx="6620968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pPr/>
              <a:t>2/1/16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673897" y="971253"/>
            <a:ext cx="601591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sz="12200" dirty="0"/>
              <a:t>“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999690" y="2613787"/>
            <a:ext cx="601591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accent1"/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sz="12200" dirty="0"/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2039604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3124201"/>
            <a:ext cx="6620969" cy="165318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2" y="4777381"/>
            <a:ext cx="6620968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pPr/>
              <a:t>2/1/16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47212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4834" y="1981200"/>
            <a:ext cx="22107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489475" y="2667000"/>
            <a:ext cx="219608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913504" y="1981200"/>
            <a:ext cx="2202754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2905586" y="2667000"/>
            <a:ext cx="2210671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344917" y="1981200"/>
            <a:ext cx="219965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5344917" y="2667000"/>
            <a:ext cx="2199658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2795334" y="2133600"/>
            <a:ext cx="0" cy="3962400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5223030" y="2133600"/>
            <a:ext cx="0" cy="3966882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pPr/>
              <a:t>2/1/16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22480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9475" y="4250949"/>
            <a:ext cx="22056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489475" y="2209800"/>
            <a:ext cx="2205612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489475" y="4827212"/>
            <a:ext cx="2205612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917792" y="4250949"/>
            <a:ext cx="21984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2917791" y="2209800"/>
            <a:ext cx="2198466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2916776" y="4827211"/>
            <a:ext cx="2201378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344917" y="4250949"/>
            <a:ext cx="219965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5344916" y="2209800"/>
            <a:ext cx="2199658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5344824" y="4827209"/>
            <a:ext cx="2202571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2795334" y="2133600"/>
            <a:ext cx="0" cy="3962400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5223030" y="2133600"/>
            <a:ext cx="0" cy="3966882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pPr/>
              <a:t>2/1/16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728793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t>2/1/16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85439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229782" y="430214"/>
            <a:ext cx="1314793" cy="5826125"/>
          </a:xfrm>
        </p:spPr>
        <p:txBody>
          <a:bodyPr vert="eaVert" anchor="b" anchorCtr="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89475" y="773205"/>
            <a:ext cx="5568812" cy="548313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t>2/1/16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74136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t>2/1/16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3584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3" y="2861734"/>
            <a:ext cx="6620967" cy="1915647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2" y="4777381"/>
            <a:ext cx="6620968" cy="860400"/>
          </a:xfrm>
        </p:spPr>
        <p:txBody>
          <a:bodyPr anchor="t"/>
          <a:lstStyle>
            <a:lvl1pPr marL="0" indent="0" algn="l">
              <a:buNone/>
              <a:defRPr sz="2000" cap="all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t>2/1/16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41633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7700" y="2060576"/>
            <a:ext cx="3298113" cy="41957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41975" y="2056093"/>
            <a:ext cx="3298115" cy="4200245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t>2/1/16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30289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7700" y="1905000"/>
            <a:ext cx="32981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7700" y="2514600"/>
            <a:ext cx="3298113" cy="374173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241976" y="1905000"/>
            <a:ext cx="3298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241976" y="2514600"/>
            <a:ext cx="3298113" cy="374173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t>2/1/16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42482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t>2/1/16</a:t>
            </a:fld>
            <a:endParaRPr lang="en-US" dirty="0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458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t>2/1/16</a:t>
            </a:fld>
            <a:endParaRPr lang="en-US" dirty="0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42222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1447800"/>
            <a:ext cx="2551462" cy="14478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89397" y="1447800"/>
            <a:ext cx="3898013" cy="4572000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1" y="3129281"/>
            <a:ext cx="2551462" cy="289559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smtClean="0"/>
              <a:t>2/1/16</a:t>
            </a:fld>
            <a:endParaRPr lang="en-US" dirty="0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6767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5656" y="1854192"/>
            <a:ext cx="3820674" cy="157480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213517" y="1143000"/>
            <a:ext cx="2400925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1" y="3657600"/>
            <a:ext cx="3814728" cy="1371600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D058F-B960-4439-B370-43D89816EE05}" type="datetimeFigureOut">
              <a:rPr lang="en-US" smtClean="0"/>
              <a:t>2/1/16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03574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Oval 21"/>
          <p:cNvSpPr/>
          <p:nvPr/>
        </p:nvSpPr>
        <p:spPr>
          <a:xfrm>
            <a:off x="6299432" y="1676400"/>
            <a:ext cx="2819400" cy="28194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40000"/>
                  <a:lumOff val="60000"/>
                  <a:alpha val="7000"/>
                </a:schemeClr>
              </a:gs>
              <a:gs pos="69000">
                <a:schemeClr val="bg2">
                  <a:lumMod val="40000"/>
                  <a:lumOff val="60000"/>
                  <a:alpha val="0"/>
                </a:schemeClr>
              </a:gs>
              <a:gs pos="36000">
                <a:schemeClr val="bg2">
                  <a:lumMod val="40000"/>
                  <a:lumOff val="60000"/>
                  <a:alpha val="6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3" name="Oval 22"/>
          <p:cNvSpPr/>
          <p:nvPr/>
        </p:nvSpPr>
        <p:spPr>
          <a:xfrm>
            <a:off x="5689832" y="-457200"/>
            <a:ext cx="1600200" cy="16002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40000"/>
                  <a:lumOff val="60000"/>
                  <a:alpha val="14000"/>
                </a:schemeClr>
              </a:gs>
              <a:gs pos="73000">
                <a:schemeClr val="bg2">
                  <a:lumMod val="40000"/>
                  <a:lumOff val="60000"/>
                  <a:alpha val="0"/>
                </a:schemeClr>
              </a:gs>
              <a:gs pos="36000">
                <a:schemeClr val="bg2">
                  <a:lumMod val="40000"/>
                  <a:lumOff val="60000"/>
                  <a:alpha val="7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4" name="Oval 23"/>
          <p:cNvSpPr/>
          <p:nvPr/>
        </p:nvSpPr>
        <p:spPr>
          <a:xfrm>
            <a:off x="6299432" y="6096000"/>
            <a:ext cx="990600" cy="9906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40000"/>
                  <a:lumOff val="60000"/>
                  <a:alpha val="14000"/>
                </a:schemeClr>
              </a:gs>
              <a:gs pos="66000">
                <a:schemeClr val="bg2">
                  <a:lumMod val="40000"/>
                  <a:lumOff val="60000"/>
                  <a:alpha val="0"/>
                </a:schemeClr>
              </a:gs>
              <a:gs pos="36000">
                <a:schemeClr val="bg2">
                  <a:lumMod val="40000"/>
                  <a:lumOff val="60000"/>
                  <a:alpha val="7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0" name="Oval 19"/>
          <p:cNvSpPr/>
          <p:nvPr/>
        </p:nvSpPr>
        <p:spPr>
          <a:xfrm>
            <a:off x="-153988" y="2667000"/>
            <a:ext cx="4191000" cy="41910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40000"/>
                  <a:lumOff val="60000"/>
                  <a:alpha val="11000"/>
                </a:schemeClr>
              </a:gs>
              <a:gs pos="75000">
                <a:schemeClr val="bg2">
                  <a:lumMod val="40000"/>
                  <a:lumOff val="60000"/>
                  <a:alpha val="0"/>
                </a:schemeClr>
              </a:gs>
              <a:gs pos="36000">
                <a:schemeClr val="bg2">
                  <a:lumMod val="40000"/>
                  <a:lumOff val="60000"/>
                  <a:alpha val="1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1" name="Oval 20"/>
          <p:cNvSpPr/>
          <p:nvPr/>
        </p:nvSpPr>
        <p:spPr>
          <a:xfrm>
            <a:off x="-839788" y="2895600"/>
            <a:ext cx="2362200" cy="23622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40000"/>
                  <a:lumOff val="60000"/>
                  <a:alpha val="8000"/>
                </a:schemeClr>
              </a:gs>
              <a:gs pos="72000">
                <a:schemeClr val="bg2">
                  <a:lumMod val="40000"/>
                  <a:lumOff val="60000"/>
                  <a:alpha val="0"/>
                </a:schemeClr>
              </a:gs>
              <a:gs pos="36000">
                <a:schemeClr val="bg2">
                  <a:lumMod val="40000"/>
                  <a:lumOff val="60000"/>
                  <a:alpha val="8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9" name="Rectangle 1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84710" y="452718"/>
            <a:ext cx="7055380" cy="140053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7700" y="2052925"/>
            <a:ext cx="6711654" cy="41954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5400000">
            <a:off x="7494989" y="1828771"/>
            <a:ext cx="990599" cy="22865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100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fld id="{96DFF08F-DC6B-4601-B491-B0F83F6DD2DA}" type="datetimeFigureOut">
              <a:rPr lang="en-US" smtClean="0"/>
              <a:pPr/>
              <a:t>2/1/16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5400000">
            <a:off x="6233335" y="3263371"/>
            <a:ext cx="3859795" cy="2286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100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66431" y="295736"/>
            <a:ext cx="628813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1" b="0" i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lvl="0"/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2285183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  <p:sldLayoutId id="2147483738" r:id="rId12"/>
    <p:sldLayoutId id="2147483739" r:id="rId13"/>
    <p:sldLayoutId id="2147483740" r:id="rId14"/>
    <p:sldLayoutId id="2147483741" r:id="rId15"/>
    <p:sldLayoutId id="2147483742" r:id="rId16"/>
    <p:sldLayoutId id="2147483743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4200" b="0" i="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2000" b="0" i="0" kern="1200">
          <a:solidFill>
            <a:schemeClr val="tx1"/>
          </a:solidFill>
          <a:latin typeface="+mj-lt"/>
          <a:ea typeface="+mj-ea"/>
          <a:cs typeface="+mj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/>
          </a:solidFill>
          <a:latin typeface="+mj-lt"/>
          <a:ea typeface="+mj-ea"/>
          <a:cs typeface="+mj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/>
          </a:solidFill>
          <a:latin typeface="+mj-lt"/>
          <a:ea typeface="+mj-ea"/>
          <a:cs typeface="+mj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lvl="0" defTabSz="841247">
              <a:defRPr sz="1800" spc="0">
                <a:solidFill>
                  <a:srgbClr val="000000"/>
                </a:solidFill>
              </a:defRPr>
            </a:pPr>
            <a:r>
              <a:rPr lang="en-US" sz="5428" spc="-92" dirty="0" smtClean="0">
                <a:solidFill>
                  <a:schemeClr val="tx1"/>
                </a:solidFill>
              </a:rPr>
              <a:t>C</a:t>
            </a:r>
            <a:r>
              <a:rPr sz="5428" spc="-92" dirty="0" smtClean="0">
                <a:solidFill>
                  <a:schemeClr val="tx1"/>
                </a:solidFill>
              </a:rPr>
              <a:t>HEMICAL </a:t>
            </a:r>
            <a:r>
              <a:rPr sz="5428" spc="-92" dirty="0">
                <a:solidFill>
                  <a:schemeClr val="tx1"/>
                </a:solidFill>
              </a:rPr>
              <a:t>EQUATIONS &amp; REACTIONS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705605" y="3188430"/>
            <a:ext cx="525817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457200" lvl="0" indent="-342900">
              <a:buFont typeface="+mj-lt"/>
              <a:buAutoNum type="arabicPeriod" startAt="2"/>
              <a:defRPr sz="1800"/>
            </a:pPr>
            <a:r>
              <a:rPr lang="en-US" sz="2800" dirty="0">
                <a:solidFill>
                  <a:schemeClr val="tx1"/>
                </a:solidFill>
              </a:rPr>
              <a:t>Balance all non-H’s and O’s first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383416" y="4312693"/>
            <a:ext cx="571502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tx1"/>
                </a:solidFill>
              </a:rPr>
              <a:t>There aren’t any! Go to the next step!</a:t>
            </a:r>
            <a:endParaRPr lang="en-US" sz="2800" dirty="0">
              <a:solidFill>
                <a:schemeClr val="tx1"/>
              </a:solidFill>
            </a:endParaRPr>
          </a:p>
        </p:txBody>
      </p:sp>
      <p:sp>
        <p:nvSpPr>
          <p:cNvPr id="7" name="Shape 78"/>
          <p:cNvSpPr txBox="1">
            <a:spLocks/>
          </p:cNvSpPr>
          <p:nvPr/>
        </p:nvSpPr>
        <p:spPr>
          <a:xfrm>
            <a:off x="486984" y="439071"/>
            <a:ext cx="7055380" cy="1400530"/>
          </a:xfrm>
          <a:prstGeom prst="rect">
            <a:avLst/>
          </a:prstGeom>
        </p:spPr>
        <p:txBody>
          <a:bodyPr vert="horz" lIns="0" tIns="0" rIns="0" bIns="0" rtlCol="0" anchor="t">
            <a:normAutofit/>
          </a:bodyPr>
          <a:lstStyle>
            <a:lvl1pPr algn="l" defTabSz="457207" rtl="0" eaLnBrk="1" latinLnBrk="0" hangingPunct="1">
              <a:spcBef>
                <a:spcPct val="0"/>
              </a:spcBef>
              <a:buNone/>
              <a:defRPr sz="4200" b="0" i="0" kern="12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>
              <a:defRPr sz="1800" spc="0">
                <a:solidFill>
                  <a:srgbClr val="000000"/>
                </a:solidFill>
              </a:defRPr>
            </a:pPr>
            <a:r>
              <a:rPr lang="en-US" sz="4600" spc="-100" dirty="0" smtClean="0">
                <a:solidFill>
                  <a:schemeClr val="tx1"/>
                </a:solidFill>
              </a:rPr>
              <a:t>Balancing Equations</a:t>
            </a:r>
            <a:endParaRPr lang="en-US" sz="4600" spc="-100" dirty="0">
              <a:solidFill>
                <a:schemeClr val="tx1"/>
              </a:solidFill>
            </a:endParaRPr>
          </a:p>
        </p:txBody>
      </p:sp>
      <p:sp>
        <p:nvSpPr>
          <p:cNvPr id="6" name="Shape 79"/>
          <p:cNvSpPr txBox="1">
            <a:spLocks/>
          </p:cNvSpPr>
          <p:nvPr/>
        </p:nvSpPr>
        <p:spPr>
          <a:xfrm>
            <a:off x="1243847" y="1839601"/>
            <a:ext cx="3544535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Font typeface="Wingdings 3" charset="2"/>
              <a:buNone/>
              <a:defRPr sz="1800"/>
            </a:pP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O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+ O</a:t>
            </a:r>
            <a:r>
              <a:rPr lang="en-US" sz="3600" baseline="-25000" dirty="0" smtClean="0"/>
              <a:t>2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0861205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>
            <a:spLocks noGrp="1"/>
          </p:cNvSpPr>
          <p:nvPr>
            <p:ph type="title"/>
          </p:nvPr>
        </p:nvSpPr>
        <p:spPr>
          <a:xfrm>
            <a:off x="402823" y="439071"/>
            <a:ext cx="7055380" cy="140053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lang="en-US" sz="4600" spc="-100" dirty="0">
                <a:solidFill>
                  <a:schemeClr val="tx1"/>
                </a:solidFill>
              </a:rPr>
              <a:t>Balancing Equations</a:t>
            </a:r>
            <a:endParaRPr sz="4600" spc="-100" dirty="0">
              <a:solidFill>
                <a:schemeClr val="tx1"/>
              </a:solidFill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732901" y="3164796"/>
            <a:ext cx="7605881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3681" lvl="0" indent="-249381">
              <a:buFontTx/>
              <a:buAutoNum type="arabicPeriod" startAt="3"/>
              <a:defRPr sz="1800"/>
            </a:pPr>
            <a:r>
              <a:rPr lang="en-US" sz="2800" dirty="0">
                <a:solidFill>
                  <a:schemeClr val="tx1"/>
                </a:solidFill>
              </a:rPr>
              <a:t>Add a coefficient to the front of a substance with the fewer number of atoms.</a:t>
            </a:r>
          </a:p>
        </p:txBody>
      </p:sp>
      <p:sp>
        <p:nvSpPr>
          <p:cNvPr id="6" name="Shape 79"/>
          <p:cNvSpPr txBox="1">
            <a:spLocks/>
          </p:cNvSpPr>
          <p:nvPr/>
        </p:nvSpPr>
        <p:spPr>
          <a:xfrm>
            <a:off x="1064526" y="4128027"/>
            <a:ext cx="7096836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 algn="ctr">
              <a:spcBef>
                <a:spcPts val="800"/>
              </a:spcBef>
              <a:buSzTx/>
              <a:buNone/>
              <a:defRPr sz="1800"/>
            </a:pPr>
            <a:r>
              <a:rPr lang="en-US" sz="3600" u="sng" dirty="0" smtClean="0">
                <a:latin typeface="Century Gothic" panose="020B0502020202020204" pitchFamily="34" charset="0"/>
                <a:ea typeface="Wingdings"/>
                <a:cs typeface="Wingdings"/>
                <a:sym typeface="Wingdings"/>
              </a:rPr>
              <a:t>_2_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/>
              <a:t>O </a:t>
            </a:r>
            <a:r>
              <a:rPr lang="en-US" sz="3600" dirty="0">
                <a:latin typeface="Century Gothic" panose="020B0502020202020204" pitchFamily="34" charset="0"/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smtClean="0"/>
              <a:t>___</a:t>
            </a:r>
            <a:r>
              <a:rPr lang="en-US" sz="3600" dirty="0"/>
              <a:t>H</a:t>
            </a:r>
            <a:r>
              <a:rPr lang="en-US" sz="3600" baseline="-25000" dirty="0"/>
              <a:t>2</a:t>
            </a:r>
            <a:r>
              <a:rPr lang="en-US" sz="3600" dirty="0"/>
              <a:t> + ___O</a:t>
            </a:r>
            <a:r>
              <a:rPr lang="en-US" sz="3600" baseline="-25000" dirty="0"/>
              <a:t>2</a:t>
            </a:r>
            <a:r>
              <a:rPr lang="en-US" sz="3600" dirty="0"/>
              <a:t> </a:t>
            </a:r>
          </a:p>
        </p:txBody>
      </p:sp>
      <p:sp>
        <p:nvSpPr>
          <p:cNvPr id="7" name="Shape 79"/>
          <p:cNvSpPr txBox="1">
            <a:spLocks/>
          </p:cNvSpPr>
          <p:nvPr/>
        </p:nvSpPr>
        <p:spPr>
          <a:xfrm>
            <a:off x="1068409" y="1839601"/>
            <a:ext cx="3544535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Font typeface="Wingdings 3" charset="2"/>
              <a:buNone/>
              <a:defRPr sz="1800"/>
            </a:pP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O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+ O</a:t>
            </a:r>
            <a:r>
              <a:rPr lang="en-US" sz="3600" baseline="-25000" dirty="0" smtClean="0"/>
              <a:t>2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7549070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6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>
            <a:spLocks noGrp="1"/>
          </p:cNvSpPr>
          <p:nvPr>
            <p:ph type="title"/>
          </p:nvPr>
        </p:nvSpPr>
        <p:spPr>
          <a:xfrm>
            <a:off x="402823" y="439071"/>
            <a:ext cx="7055380" cy="140053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lang="en-US" sz="4600" spc="-100" dirty="0">
                <a:solidFill>
                  <a:schemeClr val="tx1"/>
                </a:solidFill>
              </a:rPr>
              <a:t>Balancing Equations</a:t>
            </a:r>
            <a:endParaRPr sz="4600" spc="-100" dirty="0">
              <a:solidFill>
                <a:schemeClr val="tx1"/>
              </a:solidFill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732901" y="3164796"/>
            <a:ext cx="76065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457200" lvl="0" indent="-342900">
              <a:buFont typeface="+mj-lt"/>
              <a:buAutoNum type="arabicPeriod" startAt="4"/>
              <a:defRPr sz="1800"/>
            </a:pPr>
            <a:r>
              <a:rPr lang="en-US" sz="2800" dirty="0">
                <a:solidFill>
                  <a:schemeClr val="tx1"/>
                </a:solidFill>
              </a:rPr>
              <a:t>Re-count atoms after each coefficient you write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52190675"/>
              </p:ext>
            </p:extLst>
          </p:nvPr>
        </p:nvGraphicFramePr>
        <p:xfrm>
          <a:off x="2189949" y="4859323"/>
          <a:ext cx="4646764" cy="11074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5784"/>
                <a:gridCol w="2125490"/>
                <a:gridCol w="2125490"/>
              </a:tblGrid>
              <a:tr h="225643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Reactants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457207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Products</a:t>
                      </a:r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H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O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10" name="Shape 79"/>
          <p:cNvSpPr txBox="1">
            <a:spLocks/>
          </p:cNvSpPr>
          <p:nvPr/>
        </p:nvSpPr>
        <p:spPr>
          <a:xfrm>
            <a:off x="1068409" y="1839601"/>
            <a:ext cx="3544535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Font typeface="Wingdings 3" charset="2"/>
              <a:buNone/>
              <a:defRPr sz="1800"/>
            </a:pP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O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+ O</a:t>
            </a:r>
            <a:r>
              <a:rPr lang="en-US" sz="3600" baseline="-25000" dirty="0" smtClean="0"/>
              <a:t>2</a:t>
            </a:r>
            <a:endParaRPr lang="en-US" sz="3600" dirty="0"/>
          </a:p>
        </p:txBody>
      </p:sp>
      <p:sp>
        <p:nvSpPr>
          <p:cNvPr id="11" name="Shape 79"/>
          <p:cNvSpPr txBox="1">
            <a:spLocks/>
          </p:cNvSpPr>
          <p:nvPr/>
        </p:nvSpPr>
        <p:spPr>
          <a:xfrm>
            <a:off x="1064526" y="3792054"/>
            <a:ext cx="7096836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 algn="ctr">
              <a:spcBef>
                <a:spcPts val="800"/>
              </a:spcBef>
              <a:buSzTx/>
              <a:buNone/>
              <a:defRPr sz="1800"/>
            </a:pPr>
            <a:r>
              <a:rPr lang="en-US" sz="3600" u="sng" dirty="0" smtClean="0">
                <a:latin typeface="Century Gothic" panose="020B0502020202020204" pitchFamily="34" charset="0"/>
                <a:ea typeface="Wingdings"/>
                <a:cs typeface="Wingdings"/>
                <a:sym typeface="Wingdings"/>
              </a:rPr>
              <a:t>_2_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/>
              <a:t>O </a:t>
            </a:r>
            <a:r>
              <a:rPr lang="en-US" sz="3600" dirty="0">
                <a:latin typeface="Century Gothic" panose="020B0502020202020204" pitchFamily="34" charset="0"/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smtClean="0"/>
              <a:t>___</a:t>
            </a:r>
            <a:r>
              <a:rPr lang="en-US" sz="3600" dirty="0"/>
              <a:t>H</a:t>
            </a:r>
            <a:r>
              <a:rPr lang="en-US" sz="3600" baseline="-25000" dirty="0"/>
              <a:t>2</a:t>
            </a:r>
            <a:r>
              <a:rPr lang="en-US" sz="3600" dirty="0"/>
              <a:t> + ___O</a:t>
            </a:r>
            <a:r>
              <a:rPr lang="en-US" sz="3600" baseline="-25000" dirty="0"/>
              <a:t>2</a:t>
            </a:r>
            <a:r>
              <a:rPr lang="en-US" sz="36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8540079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11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>
            <a:spLocks noGrp="1"/>
          </p:cNvSpPr>
          <p:nvPr>
            <p:ph type="title"/>
          </p:nvPr>
        </p:nvSpPr>
        <p:spPr>
          <a:xfrm>
            <a:off x="402823" y="439071"/>
            <a:ext cx="7055380" cy="140053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lang="en-US" sz="4600" spc="-100" dirty="0">
                <a:solidFill>
                  <a:schemeClr val="tx1"/>
                </a:solidFill>
              </a:rPr>
              <a:t>Balancing Equations</a:t>
            </a:r>
            <a:endParaRPr sz="4600" spc="-100" dirty="0">
              <a:solidFill>
                <a:schemeClr val="tx1"/>
              </a:solidFill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732901" y="3164796"/>
            <a:ext cx="372089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457200" lvl="0" indent="-342900">
              <a:buFont typeface="+mj-lt"/>
              <a:buAutoNum type="arabicPeriod" startAt="5"/>
              <a:defRPr sz="1800"/>
            </a:pPr>
            <a:r>
              <a:rPr lang="en-US" sz="2800" dirty="0">
                <a:solidFill>
                  <a:schemeClr val="tx1"/>
                </a:solidFill>
              </a:rPr>
              <a:t>Balance H’s, then O’s</a:t>
            </a:r>
          </a:p>
        </p:txBody>
      </p:sp>
      <p:sp>
        <p:nvSpPr>
          <p:cNvPr id="7" name="Shape 79"/>
          <p:cNvSpPr txBox="1">
            <a:spLocks/>
          </p:cNvSpPr>
          <p:nvPr/>
        </p:nvSpPr>
        <p:spPr>
          <a:xfrm>
            <a:off x="1068409" y="1839601"/>
            <a:ext cx="3544535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Font typeface="Wingdings 3" charset="2"/>
              <a:buNone/>
              <a:defRPr sz="1800"/>
            </a:pP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O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+ O</a:t>
            </a:r>
            <a:r>
              <a:rPr lang="en-US" sz="3600" baseline="-25000" dirty="0" smtClean="0"/>
              <a:t>2</a:t>
            </a:r>
            <a:endParaRPr lang="en-US" sz="3600" dirty="0"/>
          </a:p>
        </p:txBody>
      </p:sp>
      <p:sp>
        <p:nvSpPr>
          <p:cNvPr id="8" name="Shape 79"/>
          <p:cNvSpPr txBox="1">
            <a:spLocks/>
          </p:cNvSpPr>
          <p:nvPr/>
        </p:nvSpPr>
        <p:spPr>
          <a:xfrm>
            <a:off x="1064526" y="3792054"/>
            <a:ext cx="7096836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 algn="ctr">
              <a:spcBef>
                <a:spcPts val="800"/>
              </a:spcBef>
              <a:buSzTx/>
              <a:buNone/>
              <a:defRPr sz="1800"/>
            </a:pPr>
            <a:r>
              <a:rPr lang="en-US" sz="3600" u="sng" dirty="0" smtClean="0">
                <a:latin typeface="Century Gothic" panose="020B0502020202020204" pitchFamily="34" charset="0"/>
                <a:ea typeface="Wingdings"/>
                <a:cs typeface="Wingdings"/>
                <a:sym typeface="Wingdings"/>
              </a:rPr>
              <a:t>_2_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/>
              <a:t>O </a:t>
            </a:r>
            <a:r>
              <a:rPr lang="en-US" sz="3600" dirty="0">
                <a:latin typeface="Century Gothic" panose="020B0502020202020204" pitchFamily="34" charset="0"/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smtClean="0"/>
              <a:t>___</a:t>
            </a:r>
            <a:r>
              <a:rPr lang="en-US" sz="3600" dirty="0"/>
              <a:t>H</a:t>
            </a:r>
            <a:r>
              <a:rPr lang="en-US" sz="3600" baseline="-25000" dirty="0"/>
              <a:t>2</a:t>
            </a:r>
            <a:r>
              <a:rPr lang="en-US" sz="3600" dirty="0"/>
              <a:t> + </a:t>
            </a:r>
            <a:r>
              <a:rPr lang="en-US" sz="3600" u="sng" dirty="0" smtClean="0"/>
              <a:t>_2_</a:t>
            </a:r>
            <a:r>
              <a:rPr lang="en-US" sz="3600" dirty="0" smtClean="0"/>
              <a:t>O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8902252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8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>
            <a:spLocks noGrp="1"/>
          </p:cNvSpPr>
          <p:nvPr>
            <p:ph type="title"/>
          </p:nvPr>
        </p:nvSpPr>
        <p:spPr>
          <a:xfrm>
            <a:off x="402823" y="439071"/>
            <a:ext cx="7055380" cy="140053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lang="en-US" sz="4600" spc="-100" dirty="0">
                <a:solidFill>
                  <a:schemeClr val="tx1"/>
                </a:solidFill>
              </a:rPr>
              <a:t>Balancing Equations</a:t>
            </a:r>
            <a:endParaRPr sz="4600" spc="-100" dirty="0">
              <a:solidFill>
                <a:schemeClr val="tx1"/>
              </a:solidFill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732901" y="3164796"/>
            <a:ext cx="345639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457200" lvl="0" indent="-342900">
              <a:buFont typeface="+mj-lt"/>
              <a:buAutoNum type="arabicPeriod" startAt="6"/>
              <a:defRPr sz="1800"/>
            </a:pPr>
            <a:r>
              <a:rPr lang="en-US" sz="2800" dirty="0">
                <a:solidFill>
                  <a:schemeClr val="tx1"/>
                </a:solidFill>
              </a:rPr>
              <a:t>Re-check the count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51439465"/>
              </p:ext>
            </p:extLst>
          </p:nvPr>
        </p:nvGraphicFramePr>
        <p:xfrm>
          <a:off x="2189949" y="4859323"/>
          <a:ext cx="4646764" cy="11074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5784"/>
                <a:gridCol w="2125490"/>
                <a:gridCol w="2125490"/>
              </a:tblGrid>
              <a:tr h="225643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Reactants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457207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Products</a:t>
                      </a:r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H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O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8" name="Shape 79"/>
          <p:cNvSpPr txBox="1">
            <a:spLocks/>
          </p:cNvSpPr>
          <p:nvPr/>
        </p:nvSpPr>
        <p:spPr>
          <a:xfrm>
            <a:off x="1068409" y="1839601"/>
            <a:ext cx="3544535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Font typeface="Wingdings 3" charset="2"/>
              <a:buNone/>
              <a:defRPr sz="1800"/>
            </a:pP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O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+ O</a:t>
            </a:r>
            <a:r>
              <a:rPr lang="en-US" sz="3600" baseline="-25000" dirty="0" smtClean="0"/>
              <a:t>2</a:t>
            </a:r>
            <a:endParaRPr lang="en-US" sz="3600" dirty="0"/>
          </a:p>
        </p:txBody>
      </p:sp>
      <p:sp>
        <p:nvSpPr>
          <p:cNvPr id="9" name="Shape 79"/>
          <p:cNvSpPr txBox="1">
            <a:spLocks/>
          </p:cNvSpPr>
          <p:nvPr/>
        </p:nvSpPr>
        <p:spPr>
          <a:xfrm>
            <a:off x="1064526" y="3792054"/>
            <a:ext cx="7096836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 algn="ctr">
              <a:spcBef>
                <a:spcPts val="800"/>
              </a:spcBef>
              <a:buSzTx/>
              <a:buNone/>
              <a:defRPr sz="1800"/>
            </a:pPr>
            <a:r>
              <a:rPr lang="en-US" sz="3600" u="sng" dirty="0" smtClean="0">
                <a:latin typeface="Century Gothic" panose="020B0502020202020204" pitchFamily="34" charset="0"/>
                <a:ea typeface="Wingdings"/>
                <a:cs typeface="Wingdings"/>
                <a:sym typeface="Wingdings"/>
              </a:rPr>
              <a:t>_2_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/>
              <a:t>O </a:t>
            </a:r>
            <a:r>
              <a:rPr lang="en-US" sz="3600" dirty="0">
                <a:latin typeface="Century Gothic" panose="020B0502020202020204" pitchFamily="34" charset="0"/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smtClean="0"/>
              <a:t>___</a:t>
            </a:r>
            <a:r>
              <a:rPr lang="en-US" sz="3600" dirty="0"/>
              <a:t>H</a:t>
            </a:r>
            <a:r>
              <a:rPr lang="en-US" sz="3600" baseline="-25000" dirty="0"/>
              <a:t>2</a:t>
            </a:r>
            <a:r>
              <a:rPr lang="en-US" sz="3600" dirty="0"/>
              <a:t> + </a:t>
            </a:r>
            <a:r>
              <a:rPr lang="en-US" sz="3600" u="sng" dirty="0" smtClean="0"/>
              <a:t>_2_</a:t>
            </a:r>
            <a:r>
              <a:rPr lang="en-US" sz="3600" dirty="0" smtClean="0"/>
              <a:t>O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875436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9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sz="4600" spc="-100" dirty="0">
                <a:solidFill>
                  <a:schemeClr val="tx1"/>
                </a:solidFill>
              </a:rPr>
              <a:t>More Balancing Tips</a:t>
            </a:r>
          </a:p>
        </p:txBody>
      </p:sp>
      <p:sp>
        <p:nvSpPr>
          <p:cNvPr id="88" name="Shape 88"/>
          <p:cNvSpPr>
            <a:spLocks noGrp="1"/>
          </p:cNvSpPr>
          <p:nvPr>
            <p:ph idx="1"/>
          </p:nvPr>
        </p:nvSpPr>
        <p:spPr>
          <a:prstGeom prst="rect">
            <a:avLst/>
          </a:prstGeom>
        </p:spPr>
        <p:txBody>
          <a:bodyPr>
            <a:normAutofit/>
          </a:bodyPr>
          <a:lstStyle/>
          <a:p>
            <a:pPr marL="405245" indent="-290945">
              <a:spcBef>
                <a:spcPts val="600"/>
              </a:spcBef>
              <a:defRPr sz="1800"/>
            </a:pPr>
            <a:r>
              <a:rPr lang="en-US" sz="2800" dirty="0" smtClean="0"/>
              <a:t>NEVER </a:t>
            </a:r>
            <a:r>
              <a:rPr lang="en-US" sz="2800" dirty="0"/>
              <a:t>change a subscript</a:t>
            </a:r>
            <a:r>
              <a:rPr lang="en-US" sz="2800" dirty="0" smtClean="0"/>
              <a:t>! </a:t>
            </a:r>
          </a:p>
          <a:p>
            <a:pPr marL="405245" indent="-290945">
              <a:spcBef>
                <a:spcPts val="600"/>
              </a:spcBef>
              <a:defRPr sz="1800"/>
            </a:pPr>
            <a:r>
              <a:rPr lang="en-US" sz="2800" dirty="0" smtClean="0"/>
              <a:t>The final equation only has whole </a:t>
            </a:r>
            <a:r>
              <a:rPr lang="en-US" sz="2800" dirty="0"/>
              <a:t>numbers</a:t>
            </a:r>
            <a:r>
              <a:rPr lang="en-US" sz="2800" dirty="0" smtClean="0"/>
              <a:t>!</a:t>
            </a:r>
          </a:p>
          <a:p>
            <a:pPr marL="405245" lvl="0" indent="-290945">
              <a:spcBef>
                <a:spcPts val="600"/>
              </a:spcBef>
              <a:defRPr sz="1800"/>
            </a:pPr>
            <a:r>
              <a:rPr lang="en-US" sz="2800" dirty="0" smtClean="0"/>
              <a:t>Leave single atoms and diatomic molecules until the end</a:t>
            </a:r>
          </a:p>
          <a:p>
            <a:pPr marL="405245" lvl="0" indent="-290945">
              <a:spcBef>
                <a:spcPts val="600"/>
              </a:spcBef>
              <a:defRPr sz="1800"/>
            </a:pPr>
            <a:r>
              <a:rPr sz="2800" dirty="0" smtClean="0"/>
              <a:t>If </a:t>
            </a:r>
            <a:r>
              <a:rPr sz="2800" dirty="0"/>
              <a:t>a </a:t>
            </a:r>
            <a:r>
              <a:rPr sz="2800" u="sng" dirty="0"/>
              <a:t>polyatomic</a:t>
            </a:r>
            <a:r>
              <a:rPr sz="2800" dirty="0"/>
              <a:t> ion is on both </a:t>
            </a:r>
            <a:r>
              <a:rPr sz="2800" dirty="0" smtClean="0"/>
              <a:t>sides, </a:t>
            </a:r>
            <a:r>
              <a:rPr sz="2800" dirty="0"/>
              <a:t>you don’t have to split up the atoms in your </a:t>
            </a:r>
            <a:r>
              <a:rPr sz="2800" dirty="0" smtClean="0"/>
              <a:t>tally</a:t>
            </a:r>
            <a:endParaRPr sz="2800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Learning Check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700" y="2052925"/>
            <a:ext cx="7060706" cy="799457"/>
          </a:xfrm>
        </p:spPr>
        <p:txBody>
          <a:bodyPr/>
          <a:lstStyle/>
          <a:p>
            <a:r>
              <a:rPr lang="en-US" dirty="0"/>
              <a:t>Which of the following sets of coefficients correctly balances the following chemical equation?</a:t>
            </a:r>
          </a:p>
        </p:txBody>
      </p:sp>
      <p:sp>
        <p:nvSpPr>
          <p:cNvPr id="20" name="Rectangle 19"/>
          <p:cNvSpPr/>
          <p:nvPr/>
        </p:nvSpPr>
        <p:spPr>
          <a:xfrm>
            <a:off x="827701" y="3052059"/>
            <a:ext cx="706070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u="sng" dirty="0">
                <a:solidFill>
                  <a:schemeClr val="tx1"/>
                </a:solidFill>
              </a:rPr>
              <a:t>  </a:t>
            </a:r>
            <a:r>
              <a:rPr lang="en-US" sz="3600" u="sng" dirty="0" smtClean="0">
                <a:solidFill>
                  <a:schemeClr val="tx1"/>
                </a:solidFill>
              </a:rPr>
              <a:t> </a:t>
            </a:r>
            <a:r>
              <a:rPr lang="en-US" sz="3600" dirty="0" smtClean="0">
                <a:solidFill>
                  <a:schemeClr val="tx1"/>
                </a:solidFill>
              </a:rPr>
              <a:t>Mg </a:t>
            </a:r>
            <a:r>
              <a:rPr lang="en-US" sz="3600" dirty="0">
                <a:solidFill>
                  <a:schemeClr val="tx1"/>
                </a:solidFill>
              </a:rPr>
              <a:t>+ </a:t>
            </a:r>
            <a:r>
              <a:rPr lang="en-US" sz="3600" u="sng" dirty="0">
                <a:solidFill>
                  <a:schemeClr val="tx1"/>
                </a:solidFill>
              </a:rPr>
              <a:t>   </a:t>
            </a:r>
            <a:r>
              <a:rPr lang="en-US" sz="3600" dirty="0" smtClean="0">
                <a:solidFill>
                  <a:schemeClr val="tx1"/>
                </a:solidFill>
              </a:rPr>
              <a:t>AgNO</a:t>
            </a:r>
            <a:r>
              <a:rPr lang="en-US" sz="3600" baseline="-25000" dirty="0" smtClean="0">
                <a:solidFill>
                  <a:schemeClr val="tx1"/>
                </a:solidFill>
              </a:rPr>
              <a:t>3 </a:t>
            </a:r>
            <a:r>
              <a:rPr lang="en-US" sz="3600" dirty="0" smtClean="0">
                <a:solidFill>
                  <a:schemeClr val="tx1"/>
                </a:solidFill>
                <a:ea typeface="Wingdings"/>
                <a:cs typeface="Wingdings"/>
                <a:sym typeface="Wingdings"/>
              </a:rPr>
              <a:t> </a:t>
            </a:r>
            <a:r>
              <a:rPr lang="en-US" sz="3600" u="sng" dirty="0" smtClean="0">
                <a:solidFill>
                  <a:schemeClr val="tx1"/>
                </a:solidFill>
                <a:ea typeface="Wingdings"/>
                <a:cs typeface="Wingdings"/>
                <a:sym typeface="Wingdings"/>
              </a:rPr>
              <a:t>   </a:t>
            </a:r>
            <a:r>
              <a:rPr lang="en-US" sz="3600" dirty="0" smtClean="0">
                <a:solidFill>
                  <a:schemeClr val="tx1"/>
                </a:solidFill>
                <a:ea typeface="Wingdings"/>
                <a:cs typeface="Wingdings"/>
              </a:rPr>
              <a:t>Ag</a:t>
            </a:r>
            <a:r>
              <a:rPr lang="en-US" sz="3600" dirty="0" smtClean="0">
                <a:solidFill>
                  <a:schemeClr val="tx1"/>
                </a:solidFill>
              </a:rPr>
              <a:t> </a:t>
            </a:r>
            <a:r>
              <a:rPr lang="en-US" sz="3600" dirty="0">
                <a:solidFill>
                  <a:schemeClr val="tx1"/>
                </a:solidFill>
              </a:rPr>
              <a:t>+ </a:t>
            </a:r>
            <a:r>
              <a:rPr lang="en-US" sz="3600" u="sng" dirty="0">
                <a:solidFill>
                  <a:schemeClr val="tx1"/>
                </a:solidFill>
              </a:rPr>
              <a:t>   </a:t>
            </a:r>
            <a:r>
              <a:rPr lang="en-US" sz="3600" dirty="0" smtClean="0">
                <a:solidFill>
                  <a:schemeClr val="tx1"/>
                </a:solidFill>
              </a:rPr>
              <a:t>Mg(NO</a:t>
            </a:r>
            <a:r>
              <a:rPr lang="en-US" sz="3600" baseline="-25000" dirty="0" smtClean="0">
                <a:solidFill>
                  <a:schemeClr val="tx1"/>
                </a:solidFill>
              </a:rPr>
              <a:t>3</a:t>
            </a:r>
            <a:r>
              <a:rPr lang="en-US" sz="3600" dirty="0" smtClean="0">
                <a:solidFill>
                  <a:schemeClr val="tx1"/>
                </a:solidFill>
              </a:rPr>
              <a:t>)</a:t>
            </a:r>
            <a:r>
              <a:rPr lang="en-US" sz="3600" baseline="-25000" dirty="0">
                <a:solidFill>
                  <a:schemeClr val="tx1"/>
                </a:solidFill>
              </a:rPr>
              <a:t>2</a:t>
            </a:r>
            <a:r>
              <a:rPr lang="en-US" sz="3600" baseline="-25000" dirty="0" smtClean="0">
                <a:solidFill>
                  <a:schemeClr val="tx1"/>
                </a:solidFill>
              </a:rPr>
              <a:t> </a:t>
            </a:r>
            <a:endParaRPr lang="en-US" sz="3600" dirty="0">
              <a:solidFill>
                <a:schemeClr val="tx1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1992572" y="4326340"/>
            <a:ext cx="2702258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sz="3200" dirty="0" smtClean="0">
                <a:solidFill>
                  <a:schemeClr val="tx1"/>
                </a:solidFill>
              </a:rPr>
              <a:t>1, 1, 1, 1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sz="3200" dirty="0" smtClean="0">
                <a:solidFill>
                  <a:schemeClr val="tx1"/>
                </a:solidFill>
              </a:rPr>
              <a:t>1, 3, 1, 2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sz="3200" dirty="0" smtClean="0">
                <a:solidFill>
                  <a:schemeClr val="tx1"/>
                </a:solidFill>
              </a:rPr>
              <a:t>2, 1, 1, 2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sz="3200" dirty="0" smtClean="0">
                <a:solidFill>
                  <a:schemeClr val="tx1"/>
                </a:solidFill>
              </a:rPr>
              <a:t>1, 2, 2, 1</a:t>
            </a:r>
            <a:endParaRPr lang="en-US" sz="3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94133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spc="-100" dirty="0">
                <a:solidFill>
                  <a:schemeClr val="tx1"/>
                </a:solidFill>
              </a:rPr>
              <a:t>Balancing Equations</a:t>
            </a:r>
            <a:endParaRPr lang="en-US" dirty="0"/>
          </a:p>
        </p:txBody>
      </p:sp>
      <p:sp>
        <p:nvSpPr>
          <p:cNvPr id="4" name="Shape 79"/>
          <p:cNvSpPr txBox="1">
            <a:spLocks/>
          </p:cNvSpPr>
          <p:nvPr/>
        </p:nvSpPr>
        <p:spPr>
          <a:xfrm>
            <a:off x="1303317" y="2447141"/>
            <a:ext cx="6755641" cy="963231"/>
          </a:xfrm>
          <a:prstGeom prst="rect">
            <a:avLst/>
          </a:prstGeom>
        </p:spPr>
        <p:txBody>
          <a:bodyPr vert="horz" lIns="0" tIns="0" rIns="0" bIns="0" rtlCol="0" anchor="ctr">
            <a:normAutofit fontScale="92500" lnSpcReduction="20000"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u="sng" dirty="0" smtClean="0"/>
              <a:t>   </a:t>
            </a:r>
            <a:r>
              <a:rPr lang="en-US" sz="3600" dirty="0" err="1" smtClean="0"/>
              <a:t>NaCl</a:t>
            </a:r>
            <a:r>
              <a:rPr lang="en-US" sz="3600" dirty="0" smtClean="0"/>
              <a:t> + </a:t>
            </a:r>
            <a:r>
              <a:rPr lang="en-US" sz="3600" u="sng" dirty="0" smtClean="0"/>
              <a:t>  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SO</a:t>
            </a:r>
            <a:r>
              <a:rPr lang="en-US" sz="3600" baseline="-25000" dirty="0" smtClean="0"/>
              <a:t>4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</a:p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dirty="0" smtClean="0">
                <a:ea typeface="Wingdings"/>
                <a:cs typeface="Wingdings"/>
                <a:sym typeface="Wingdings"/>
              </a:rPr>
              <a:t>							</a:t>
            </a:r>
            <a:r>
              <a:rPr lang="en-US" sz="3600" u="sng" dirty="0" smtClean="0">
                <a:ea typeface="Wingdings"/>
                <a:cs typeface="Wingdings"/>
                <a:sym typeface="Wingdings"/>
              </a:rPr>
              <a:t>   </a:t>
            </a:r>
            <a:r>
              <a:rPr lang="en-US" sz="3600" dirty="0" err="1" smtClean="0"/>
              <a:t>HCl</a:t>
            </a:r>
            <a:r>
              <a:rPr lang="en-US" sz="3600" dirty="0" smtClean="0"/>
              <a:t> </a:t>
            </a:r>
            <a:r>
              <a:rPr lang="en-US" sz="3600" dirty="0"/>
              <a:t>+ </a:t>
            </a:r>
            <a:r>
              <a:rPr lang="en-US" sz="3600" u="sng" dirty="0" smtClean="0"/>
              <a:t>   </a:t>
            </a:r>
            <a:r>
              <a:rPr lang="en-US" sz="3600" dirty="0" smtClean="0"/>
              <a:t>Na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SO</a:t>
            </a:r>
            <a:r>
              <a:rPr lang="en-US" sz="3600" baseline="-25000" dirty="0" smtClean="0"/>
              <a:t>4 </a:t>
            </a:r>
            <a:endParaRPr lang="en-US" sz="3600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29618438"/>
              </p:ext>
            </p:extLst>
          </p:nvPr>
        </p:nvGraphicFramePr>
        <p:xfrm>
          <a:off x="2357754" y="4004265"/>
          <a:ext cx="4646765" cy="185057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7455"/>
                <a:gridCol w="2014655"/>
                <a:gridCol w="2014655"/>
              </a:tblGrid>
              <a:tr h="370114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Reactants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457207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Products</a:t>
                      </a:r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Na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Cl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H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SO</a:t>
                      </a:r>
                      <a:r>
                        <a:rPr lang="en-US" sz="1800" baseline="-25000" dirty="0" smtClean="0"/>
                        <a:t>4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1719017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spc="-100" dirty="0">
                <a:solidFill>
                  <a:schemeClr val="tx1"/>
                </a:solidFill>
              </a:rPr>
              <a:t>Balancing Equations</a:t>
            </a:r>
            <a:endParaRPr lang="en-US" dirty="0"/>
          </a:p>
        </p:txBody>
      </p:sp>
      <p:sp>
        <p:nvSpPr>
          <p:cNvPr id="4" name="Shape 79"/>
          <p:cNvSpPr txBox="1">
            <a:spLocks/>
          </p:cNvSpPr>
          <p:nvPr/>
        </p:nvSpPr>
        <p:spPr>
          <a:xfrm>
            <a:off x="1303317" y="2447141"/>
            <a:ext cx="6755641" cy="963231"/>
          </a:xfrm>
          <a:prstGeom prst="rect">
            <a:avLst/>
          </a:prstGeom>
        </p:spPr>
        <p:txBody>
          <a:bodyPr vert="horz" lIns="0" tIns="0" rIns="0" bIns="0" rtlCol="0" anchor="ctr">
            <a:normAutofit fontScale="92500" lnSpcReduction="20000"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u="sng" dirty="0" smtClean="0"/>
              <a:t> 2 </a:t>
            </a:r>
            <a:r>
              <a:rPr lang="en-US" sz="3600" dirty="0" err="1" smtClean="0"/>
              <a:t>NaCl</a:t>
            </a:r>
            <a:r>
              <a:rPr lang="en-US" sz="3600" dirty="0" smtClean="0"/>
              <a:t> + </a:t>
            </a:r>
            <a:r>
              <a:rPr lang="en-US" sz="3600" u="sng" dirty="0" smtClean="0"/>
              <a:t>  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SO</a:t>
            </a:r>
            <a:r>
              <a:rPr lang="en-US" sz="3600" baseline="-25000" dirty="0" smtClean="0"/>
              <a:t>4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</a:p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dirty="0" smtClean="0">
                <a:ea typeface="Wingdings"/>
                <a:cs typeface="Wingdings"/>
                <a:sym typeface="Wingdings"/>
              </a:rPr>
              <a:t>							</a:t>
            </a:r>
            <a:r>
              <a:rPr lang="en-US" sz="3600" u="sng" dirty="0" smtClean="0">
                <a:ea typeface="Wingdings"/>
                <a:cs typeface="Wingdings"/>
                <a:sym typeface="Wingdings"/>
              </a:rPr>
              <a:t> 2 </a:t>
            </a:r>
            <a:r>
              <a:rPr lang="en-US" sz="3600" dirty="0" err="1" smtClean="0"/>
              <a:t>HCl</a:t>
            </a:r>
            <a:r>
              <a:rPr lang="en-US" sz="3600" dirty="0" smtClean="0"/>
              <a:t> </a:t>
            </a:r>
            <a:r>
              <a:rPr lang="en-US" sz="3600" dirty="0"/>
              <a:t>+ </a:t>
            </a:r>
            <a:r>
              <a:rPr lang="en-US" sz="3600" u="sng" dirty="0" smtClean="0"/>
              <a:t>   </a:t>
            </a:r>
            <a:r>
              <a:rPr lang="en-US" sz="3600" dirty="0" smtClean="0"/>
              <a:t>Na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SO</a:t>
            </a:r>
            <a:r>
              <a:rPr lang="en-US" sz="3600" baseline="-25000" dirty="0" smtClean="0"/>
              <a:t>4 </a:t>
            </a:r>
            <a:endParaRPr lang="en-US" sz="3600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115936"/>
              </p:ext>
            </p:extLst>
          </p:nvPr>
        </p:nvGraphicFramePr>
        <p:xfrm>
          <a:off x="2357754" y="4004265"/>
          <a:ext cx="4646765" cy="185057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7455"/>
                <a:gridCol w="2014655"/>
                <a:gridCol w="2014655"/>
              </a:tblGrid>
              <a:tr h="370114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Reactants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457207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Products</a:t>
                      </a:r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Na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Cl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H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SO</a:t>
                      </a:r>
                      <a:r>
                        <a:rPr lang="en-US" sz="1800" baseline="-25000" dirty="0" smtClean="0"/>
                        <a:t>4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9665717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spc="-100" dirty="0">
                <a:solidFill>
                  <a:schemeClr val="tx1"/>
                </a:solidFill>
              </a:rPr>
              <a:t>Balancing Equations</a:t>
            </a:r>
            <a:endParaRPr lang="en-US" dirty="0"/>
          </a:p>
        </p:txBody>
      </p:sp>
      <p:sp>
        <p:nvSpPr>
          <p:cNvPr id="5" name="Shape 79"/>
          <p:cNvSpPr txBox="1">
            <a:spLocks/>
          </p:cNvSpPr>
          <p:nvPr/>
        </p:nvSpPr>
        <p:spPr>
          <a:xfrm>
            <a:off x="1385203" y="2447141"/>
            <a:ext cx="6591869" cy="963231"/>
          </a:xfrm>
          <a:prstGeom prst="rect">
            <a:avLst/>
          </a:prstGeom>
        </p:spPr>
        <p:txBody>
          <a:bodyPr vert="horz" lIns="0" tIns="0" rIns="0" bIns="0" rtlCol="0" anchor="ctr">
            <a:normAutofit fontScale="92500"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u="sng" dirty="0"/>
              <a:t> </a:t>
            </a:r>
            <a:r>
              <a:rPr lang="en-US" sz="3600" u="sng" dirty="0" smtClean="0"/>
              <a:t>  </a:t>
            </a:r>
            <a:r>
              <a:rPr lang="en-US" sz="3600" dirty="0" smtClean="0"/>
              <a:t>C</a:t>
            </a:r>
            <a:r>
              <a:rPr lang="en-US" sz="3600" baseline="-25000" dirty="0" smtClean="0"/>
              <a:t>3</a:t>
            </a:r>
            <a:r>
              <a:rPr lang="en-US" sz="3600" dirty="0" smtClean="0"/>
              <a:t>H</a:t>
            </a:r>
            <a:r>
              <a:rPr lang="en-US" sz="3600" baseline="-25000" dirty="0"/>
              <a:t>8</a:t>
            </a:r>
            <a:r>
              <a:rPr lang="en-US" sz="3600" dirty="0" smtClean="0"/>
              <a:t> + </a:t>
            </a:r>
            <a:r>
              <a:rPr lang="en-US" sz="3600" u="sng" dirty="0" smtClean="0"/>
              <a:t>   </a:t>
            </a:r>
            <a:r>
              <a:rPr lang="en-US" sz="3600" dirty="0" smtClean="0"/>
              <a:t>O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u="sng" dirty="0" smtClean="0">
                <a:ea typeface="Wingdings"/>
                <a:cs typeface="Wingdings"/>
                <a:sym typeface="Wingdings"/>
              </a:rPr>
              <a:t>  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O + </a:t>
            </a:r>
            <a:r>
              <a:rPr lang="en-US" sz="3600" u="sng" dirty="0" smtClean="0"/>
              <a:t>   </a:t>
            </a:r>
            <a:r>
              <a:rPr lang="en-US" sz="3600" dirty="0" smtClean="0">
                <a:sym typeface="Wingdings"/>
              </a:rPr>
              <a:t>C</a:t>
            </a:r>
            <a:r>
              <a:rPr lang="en-US" sz="3600" dirty="0" smtClean="0"/>
              <a:t>O</a:t>
            </a:r>
            <a:r>
              <a:rPr lang="en-US" sz="3600" baseline="-25000" dirty="0" smtClean="0"/>
              <a:t>2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92135191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Describing Reactions</a:t>
            </a:r>
            <a:endParaRPr lang="en-US" dirty="0"/>
          </a:p>
        </p:txBody>
      </p:sp>
      <p:sp>
        <p:nvSpPr>
          <p:cNvPr id="55" name="Shape 55"/>
          <p:cNvSpPr>
            <a:spLocks noGrp="1"/>
          </p:cNvSpPr>
          <p:nvPr>
            <p:ph idx="1"/>
          </p:nvPr>
        </p:nvSpPr>
        <p:spPr>
          <a:prstGeom prst="rect">
            <a:avLst/>
          </a:prstGeom>
        </p:spPr>
        <p:txBody>
          <a:bodyPr>
            <a:normAutofit/>
          </a:bodyPr>
          <a:lstStyle/>
          <a:p>
            <a:pPr>
              <a:spcBef>
                <a:spcPts val="600"/>
              </a:spcBef>
              <a:buSzTx/>
              <a:defRPr sz="1800"/>
            </a:pPr>
            <a:r>
              <a:rPr lang="en-US" sz="2800" dirty="0" smtClean="0">
                <a:latin typeface="+mn-lt"/>
              </a:rPr>
              <a:t>What is a </a:t>
            </a:r>
            <a:r>
              <a:rPr sz="2800" u="sng" dirty="0" smtClean="0">
                <a:latin typeface="+mn-lt"/>
              </a:rPr>
              <a:t>Chemical Reaction</a:t>
            </a:r>
            <a:r>
              <a:rPr lang="en-US" sz="2800" dirty="0" smtClean="0">
                <a:latin typeface="+mn-lt"/>
              </a:rPr>
              <a:t>?</a:t>
            </a:r>
            <a:endParaRPr lang="en-US" sz="2800" dirty="0">
              <a:latin typeface="+mn-lt"/>
            </a:endParaRPr>
          </a:p>
          <a:p>
            <a:pPr lvl="1">
              <a:spcBef>
                <a:spcPts val="600"/>
              </a:spcBef>
              <a:buSzTx/>
              <a:defRPr sz="1800"/>
            </a:pPr>
            <a:r>
              <a:rPr lang="en-US" sz="2400" dirty="0" smtClean="0">
                <a:latin typeface="+mn-lt"/>
              </a:rPr>
              <a:t>Occurs when compounds are mixed (sometimes with help)</a:t>
            </a:r>
          </a:p>
          <a:p>
            <a:pPr lvl="1">
              <a:spcBef>
                <a:spcPts val="600"/>
              </a:spcBef>
              <a:buSzTx/>
              <a:defRPr sz="1800"/>
            </a:pPr>
            <a:r>
              <a:rPr lang="en-US" sz="2400" dirty="0" smtClean="0">
                <a:latin typeface="+mn-lt"/>
              </a:rPr>
              <a:t>Chemical structures and properties are changed</a:t>
            </a:r>
            <a:endParaRPr sz="2400" dirty="0">
              <a:latin typeface="+mn-lt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spc="-100" dirty="0">
                <a:solidFill>
                  <a:schemeClr val="tx1"/>
                </a:solidFill>
              </a:rPr>
              <a:t>Balancing Equations</a:t>
            </a:r>
            <a:endParaRPr lang="en-US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2016222"/>
              </p:ext>
            </p:extLst>
          </p:nvPr>
        </p:nvGraphicFramePr>
        <p:xfrm>
          <a:off x="2357754" y="4004265"/>
          <a:ext cx="4646765" cy="148045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7455"/>
                <a:gridCol w="2014655"/>
                <a:gridCol w="2014655"/>
              </a:tblGrid>
              <a:tr h="370114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Reactants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457207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Products</a:t>
                      </a:r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C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H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8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O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5" name="Shape 79"/>
          <p:cNvSpPr txBox="1">
            <a:spLocks/>
          </p:cNvSpPr>
          <p:nvPr/>
        </p:nvSpPr>
        <p:spPr>
          <a:xfrm>
            <a:off x="1385203" y="2447141"/>
            <a:ext cx="6591869" cy="963231"/>
          </a:xfrm>
          <a:prstGeom prst="rect">
            <a:avLst/>
          </a:prstGeom>
        </p:spPr>
        <p:txBody>
          <a:bodyPr vert="horz" lIns="0" tIns="0" rIns="0" bIns="0" rtlCol="0" anchor="ctr">
            <a:normAutofit fontScale="92500"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u="sng" dirty="0"/>
              <a:t> </a:t>
            </a:r>
            <a:r>
              <a:rPr lang="en-US" sz="3600" u="sng" dirty="0" smtClean="0"/>
              <a:t>  </a:t>
            </a:r>
            <a:r>
              <a:rPr lang="en-US" sz="3600" dirty="0" smtClean="0"/>
              <a:t>C</a:t>
            </a:r>
            <a:r>
              <a:rPr lang="en-US" sz="3600" baseline="-25000" dirty="0" smtClean="0"/>
              <a:t>3</a:t>
            </a:r>
            <a:r>
              <a:rPr lang="en-US" sz="3600" dirty="0" smtClean="0"/>
              <a:t>H</a:t>
            </a:r>
            <a:r>
              <a:rPr lang="en-US" sz="3600" baseline="-25000" dirty="0"/>
              <a:t>8</a:t>
            </a:r>
            <a:r>
              <a:rPr lang="en-US" sz="3600" dirty="0" smtClean="0"/>
              <a:t> + </a:t>
            </a:r>
            <a:r>
              <a:rPr lang="en-US" sz="3600" u="sng" dirty="0" smtClean="0"/>
              <a:t>   </a:t>
            </a:r>
            <a:r>
              <a:rPr lang="en-US" sz="3600" dirty="0" smtClean="0"/>
              <a:t>O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u="sng" dirty="0" smtClean="0">
                <a:ea typeface="Wingdings"/>
                <a:cs typeface="Wingdings"/>
                <a:sym typeface="Wingdings"/>
              </a:rPr>
              <a:t>  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O + </a:t>
            </a:r>
            <a:r>
              <a:rPr lang="en-US" sz="3600" u="sng" dirty="0" smtClean="0"/>
              <a:t>   </a:t>
            </a:r>
            <a:r>
              <a:rPr lang="en-US" sz="3600" dirty="0" smtClean="0">
                <a:sym typeface="Wingdings"/>
              </a:rPr>
              <a:t>C</a:t>
            </a:r>
            <a:r>
              <a:rPr lang="en-US" sz="3600" dirty="0" smtClean="0"/>
              <a:t>O</a:t>
            </a:r>
            <a:r>
              <a:rPr lang="en-US" sz="3600" baseline="-25000" dirty="0" smtClean="0"/>
              <a:t>2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29639986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spc="-100" dirty="0">
                <a:solidFill>
                  <a:schemeClr val="tx1"/>
                </a:solidFill>
              </a:rPr>
              <a:t>Balancing Equations</a:t>
            </a:r>
            <a:endParaRPr lang="en-US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577054"/>
              </p:ext>
            </p:extLst>
          </p:nvPr>
        </p:nvGraphicFramePr>
        <p:xfrm>
          <a:off x="2357754" y="4004265"/>
          <a:ext cx="4646765" cy="148045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7455"/>
                <a:gridCol w="2014655"/>
                <a:gridCol w="2014655"/>
              </a:tblGrid>
              <a:tr h="370114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Reactants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457207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Products</a:t>
                      </a:r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C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H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8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8</a:t>
                      </a:r>
                      <a:endParaRPr lang="en-US" dirty="0"/>
                    </a:p>
                  </a:txBody>
                  <a:tcPr anchor="ctr"/>
                </a:tc>
              </a:tr>
              <a:tr h="37011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O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10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10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5" name="Shape 79"/>
          <p:cNvSpPr txBox="1">
            <a:spLocks/>
          </p:cNvSpPr>
          <p:nvPr/>
        </p:nvSpPr>
        <p:spPr>
          <a:xfrm>
            <a:off x="1385203" y="2447141"/>
            <a:ext cx="6591869" cy="963231"/>
          </a:xfrm>
          <a:prstGeom prst="rect">
            <a:avLst/>
          </a:prstGeom>
        </p:spPr>
        <p:txBody>
          <a:bodyPr vert="horz" lIns="0" tIns="0" rIns="0" bIns="0" rtlCol="0" anchor="ctr">
            <a:normAutofit fontScale="92500"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u="sng" dirty="0"/>
              <a:t> </a:t>
            </a:r>
            <a:r>
              <a:rPr lang="en-US" sz="3600" u="sng" dirty="0" smtClean="0"/>
              <a:t>  </a:t>
            </a:r>
            <a:r>
              <a:rPr lang="en-US" sz="3600" dirty="0" smtClean="0"/>
              <a:t>C</a:t>
            </a:r>
            <a:r>
              <a:rPr lang="en-US" sz="3600" baseline="-25000" dirty="0" smtClean="0"/>
              <a:t>3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8</a:t>
            </a:r>
            <a:r>
              <a:rPr lang="en-US" sz="3600" dirty="0" smtClean="0"/>
              <a:t> + </a:t>
            </a:r>
            <a:r>
              <a:rPr lang="en-US" sz="3600" u="sng" dirty="0" smtClean="0"/>
              <a:t> 5 </a:t>
            </a:r>
            <a:r>
              <a:rPr lang="en-US" sz="3600" dirty="0" smtClean="0"/>
              <a:t>O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u="sng" dirty="0" smtClean="0">
                <a:ea typeface="Wingdings"/>
                <a:cs typeface="Wingdings"/>
                <a:sym typeface="Wingdings"/>
              </a:rPr>
              <a:t> 4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O + </a:t>
            </a:r>
            <a:r>
              <a:rPr lang="en-US" sz="3600" u="sng" dirty="0" smtClean="0"/>
              <a:t> 3 </a:t>
            </a:r>
            <a:r>
              <a:rPr lang="en-US" sz="3600" dirty="0" smtClean="0">
                <a:sym typeface="Wingdings"/>
              </a:rPr>
              <a:t>C</a:t>
            </a:r>
            <a:r>
              <a:rPr lang="en-US" sz="3600" dirty="0" smtClean="0"/>
              <a:t>O</a:t>
            </a:r>
            <a:r>
              <a:rPr lang="en-US" sz="3600" baseline="-25000" dirty="0" smtClean="0"/>
              <a:t>2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70607337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spc="-100" dirty="0">
                <a:solidFill>
                  <a:schemeClr val="tx1"/>
                </a:solidFill>
              </a:rPr>
              <a:t>Balancing Equations</a:t>
            </a:r>
            <a:endParaRPr lang="en-US" dirty="0"/>
          </a:p>
        </p:txBody>
      </p:sp>
      <p:sp>
        <p:nvSpPr>
          <p:cNvPr id="5" name="Shape 79"/>
          <p:cNvSpPr txBox="1">
            <a:spLocks/>
          </p:cNvSpPr>
          <p:nvPr/>
        </p:nvSpPr>
        <p:spPr>
          <a:xfrm>
            <a:off x="771313" y="2092299"/>
            <a:ext cx="7922311" cy="1387880"/>
          </a:xfrm>
          <a:prstGeom prst="rect">
            <a:avLst/>
          </a:prstGeom>
        </p:spPr>
        <p:txBody>
          <a:bodyPr vert="horz" lIns="0" tIns="0" rIns="0" bIns="0" rtlCol="0" anchor="ctr">
            <a:normAutofit fontScale="77500" lnSpcReduction="20000"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dirty="0" smtClean="0"/>
              <a:t>Zinc + hydrogen sulfate (sulfuric acid)</a:t>
            </a:r>
          </a:p>
          <a:p>
            <a:pPr marL="0" indent="0">
              <a:spcBef>
                <a:spcPts val="800"/>
              </a:spcBef>
              <a:buSzTx/>
              <a:buNone/>
              <a:defRPr sz="1800"/>
            </a:pPr>
            <a:endParaRPr lang="en-US" sz="3600" dirty="0"/>
          </a:p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dirty="0" smtClean="0"/>
              <a:t>	</a:t>
            </a:r>
            <a:r>
              <a:rPr lang="en-US" sz="3600" dirty="0">
                <a:ea typeface="Wingdings"/>
                <a:cs typeface="Wingdings"/>
                <a:sym typeface="Wingdings"/>
              </a:rPr>
              <a:t>	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			</a:t>
            </a:r>
            <a:r>
              <a:rPr lang="en-US" sz="3600" dirty="0" smtClean="0"/>
              <a:t> zinc sulfate + hydrogen gas</a:t>
            </a:r>
            <a:endParaRPr lang="en-US" sz="3600" dirty="0"/>
          </a:p>
        </p:txBody>
      </p:sp>
      <p:sp>
        <p:nvSpPr>
          <p:cNvPr id="6" name="Shape 79"/>
          <p:cNvSpPr txBox="1">
            <a:spLocks/>
          </p:cNvSpPr>
          <p:nvPr/>
        </p:nvSpPr>
        <p:spPr>
          <a:xfrm>
            <a:off x="2002618" y="4289588"/>
            <a:ext cx="5537472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dirty="0" smtClean="0"/>
              <a:t>Zn + 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SO</a:t>
            </a:r>
            <a:r>
              <a:rPr lang="en-US" sz="3600" baseline="-25000" dirty="0" smtClean="0"/>
              <a:t>4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Zn</a:t>
            </a:r>
            <a:r>
              <a:rPr lang="en-US" sz="3600" dirty="0" smtClean="0"/>
              <a:t>SO</a:t>
            </a:r>
            <a:r>
              <a:rPr lang="en-US" sz="3600" baseline="-25000" dirty="0" smtClean="0"/>
              <a:t>4 </a:t>
            </a:r>
            <a:r>
              <a:rPr lang="en-US" sz="3600" dirty="0"/>
              <a:t>+ H</a:t>
            </a:r>
            <a:r>
              <a:rPr lang="en-US" sz="3600" baseline="-25000" dirty="0"/>
              <a:t>2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404466899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4710" y="452718"/>
            <a:ext cx="7055380" cy="912058"/>
          </a:xfrm>
        </p:spPr>
        <p:txBody>
          <a:bodyPr/>
          <a:lstStyle/>
          <a:p>
            <a:r>
              <a:rPr lang="en-US" dirty="0" smtClean="0"/>
              <a:t>Classifying Equations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4841" y="2497539"/>
            <a:ext cx="8393373" cy="4121625"/>
          </a:xfrm>
        </p:spPr>
        <p:txBody>
          <a:bodyPr>
            <a:normAutofit/>
          </a:bodyPr>
          <a:lstStyle/>
          <a:p>
            <a:pPr marL="319520" indent="-233795">
              <a:lnSpc>
                <a:spcPct val="150000"/>
              </a:lnSpc>
              <a:spcBef>
                <a:spcPts val="525"/>
              </a:spcBef>
              <a:defRPr sz="1800"/>
            </a:pPr>
            <a:r>
              <a:rPr lang="en-US" sz="2600" u="sng" dirty="0">
                <a:solidFill>
                  <a:srgbClr val="FF0000"/>
                </a:solidFill>
              </a:rPr>
              <a:t>Combustion</a:t>
            </a:r>
            <a:r>
              <a:rPr lang="en-US" sz="2600" dirty="0"/>
              <a:t>: </a:t>
            </a:r>
            <a:r>
              <a:rPr lang="en-US" sz="2600" dirty="0" smtClean="0"/>
              <a:t>				A+ O</a:t>
            </a:r>
            <a:r>
              <a:rPr lang="en-US" sz="2600" baseline="-25000" dirty="0" smtClean="0"/>
              <a:t>2</a:t>
            </a:r>
            <a:r>
              <a:rPr lang="en-US" sz="2600" dirty="0" smtClean="0"/>
              <a:t> </a:t>
            </a:r>
            <a:r>
              <a:rPr lang="en-US" sz="2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2600" dirty="0"/>
              <a:t>CO</a:t>
            </a:r>
            <a:r>
              <a:rPr lang="en-US" sz="2600" baseline="-26879" dirty="0"/>
              <a:t>2</a:t>
            </a:r>
            <a:r>
              <a:rPr lang="en-US" sz="2600" dirty="0"/>
              <a:t> + H</a:t>
            </a:r>
            <a:r>
              <a:rPr lang="en-US" sz="2600" baseline="-26879" dirty="0"/>
              <a:t>2</a:t>
            </a:r>
            <a:r>
              <a:rPr lang="en-US" sz="2600" dirty="0"/>
              <a:t>O</a:t>
            </a:r>
            <a:r>
              <a:rPr lang="en-US" sz="2600" dirty="0">
                <a:ea typeface="Wingdings"/>
                <a:cs typeface="Wingdings"/>
                <a:sym typeface="Wingdings"/>
              </a:rPr>
              <a:t> </a:t>
            </a:r>
          </a:p>
          <a:p>
            <a:pPr marL="319520" indent="-233795">
              <a:lnSpc>
                <a:spcPct val="150000"/>
              </a:lnSpc>
              <a:spcBef>
                <a:spcPts val="525"/>
              </a:spcBef>
              <a:defRPr sz="1800"/>
            </a:pPr>
            <a:r>
              <a:rPr lang="en-US" sz="2600" u="sng" dirty="0">
                <a:solidFill>
                  <a:srgbClr val="FF0000"/>
                </a:solidFill>
              </a:rPr>
              <a:t>Single Displacement</a:t>
            </a:r>
            <a:r>
              <a:rPr lang="en-US" sz="2600" dirty="0"/>
              <a:t>: </a:t>
            </a:r>
            <a:r>
              <a:rPr lang="en-US" sz="2600" dirty="0" smtClean="0"/>
              <a:t>	A + BY </a:t>
            </a:r>
            <a:r>
              <a:rPr lang="en-US" sz="2600" dirty="0">
                <a:ea typeface="Wingdings"/>
                <a:cs typeface="Wingdings"/>
                <a:sym typeface="Wingdings"/>
              </a:rPr>
              <a:t> </a:t>
            </a:r>
            <a:r>
              <a:rPr lang="en-US" sz="2600" dirty="0" smtClean="0">
                <a:ea typeface="Wingdings"/>
                <a:cs typeface="Wingdings"/>
                <a:sym typeface="Wingdings"/>
              </a:rPr>
              <a:t>B + AY												</a:t>
            </a:r>
            <a:r>
              <a:rPr lang="en-US" sz="2600" dirty="0" smtClean="0"/>
              <a:t>AX </a:t>
            </a:r>
            <a:r>
              <a:rPr lang="en-US" sz="2600" dirty="0"/>
              <a:t>+ </a:t>
            </a:r>
            <a:r>
              <a:rPr lang="en-US" sz="2600" dirty="0" smtClean="0"/>
              <a:t>Y </a:t>
            </a:r>
            <a:r>
              <a:rPr lang="en-US" sz="2600" dirty="0">
                <a:ea typeface="Wingdings"/>
                <a:cs typeface="Wingdings"/>
                <a:sym typeface="Wingdings"/>
              </a:rPr>
              <a:t> </a:t>
            </a:r>
            <a:r>
              <a:rPr lang="en-US" sz="2600" dirty="0" smtClean="0">
                <a:ea typeface="Wingdings"/>
                <a:cs typeface="Wingdings"/>
                <a:sym typeface="Wingdings"/>
              </a:rPr>
              <a:t>X </a:t>
            </a:r>
            <a:r>
              <a:rPr lang="en-US" sz="2600" dirty="0">
                <a:ea typeface="Wingdings"/>
                <a:cs typeface="Wingdings"/>
                <a:sym typeface="Wingdings"/>
              </a:rPr>
              <a:t>+ </a:t>
            </a:r>
            <a:r>
              <a:rPr lang="en-US" sz="2600" dirty="0" smtClean="0">
                <a:ea typeface="Wingdings"/>
                <a:cs typeface="Wingdings"/>
                <a:sym typeface="Wingdings"/>
              </a:rPr>
              <a:t>AY</a:t>
            </a:r>
          </a:p>
          <a:p>
            <a:pPr marL="319520" indent="-233795">
              <a:lnSpc>
                <a:spcPct val="150000"/>
              </a:lnSpc>
              <a:spcBef>
                <a:spcPts val="525"/>
              </a:spcBef>
              <a:defRPr sz="1800"/>
            </a:pPr>
            <a:r>
              <a:rPr lang="en-US" sz="2600" u="sng" dirty="0" smtClean="0">
                <a:solidFill>
                  <a:srgbClr val="FF0000"/>
                </a:solidFill>
              </a:rPr>
              <a:t>Double Displacement</a:t>
            </a:r>
            <a:r>
              <a:rPr lang="en-US" sz="2600" dirty="0" smtClean="0"/>
              <a:t>:	AX </a:t>
            </a:r>
            <a:r>
              <a:rPr lang="en-US" sz="2600" dirty="0"/>
              <a:t>+ BY </a:t>
            </a:r>
            <a:r>
              <a:rPr lang="en-US" sz="2600" dirty="0">
                <a:ea typeface="Wingdings"/>
                <a:cs typeface="Wingdings"/>
                <a:sym typeface="Wingdings"/>
              </a:rPr>
              <a:t> </a:t>
            </a:r>
            <a:r>
              <a:rPr lang="en-US" sz="2600" dirty="0" smtClean="0">
                <a:ea typeface="Wingdings"/>
                <a:cs typeface="Wingdings"/>
                <a:sym typeface="Wingdings"/>
              </a:rPr>
              <a:t>BX </a:t>
            </a:r>
            <a:r>
              <a:rPr lang="en-US" sz="2600" dirty="0">
                <a:ea typeface="Wingdings"/>
                <a:cs typeface="Wingdings"/>
                <a:sym typeface="Wingdings"/>
              </a:rPr>
              <a:t>+ AY </a:t>
            </a:r>
            <a:endParaRPr lang="en-US" sz="2600" dirty="0" smtClean="0">
              <a:ea typeface="Wingdings"/>
              <a:cs typeface="Wingdings"/>
              <a:sym typeface="Wingdings"/>
            </a:endParaRPr>
          </a:p>
          <a:p>
            <a:pPr marL="319520" indent="-233795">
              <a:lnSpc>
                <a:spcPct val="150000"/>
              </a:lnSpc>
              <a:spcBef>
                <a:spcPts val="525"/>
              </a:spcBef>
              <a:defRPr sz="1800"/>
            </a:pPr>
            <a:r>
              <a:rPr lang="en-US" sz="2600" u="sng" dirty="0" smtClean="0">
                <a:solidFill>
                  <a:srgbClr val="FF0000"/>
                </a:solidFill>
              </a:rPr>
              <a:t>Composition</a:t>
            </a:r>
            <a:r>
              <a:rPr lang="en-US" sz="2600" dirty="0"/>
              <a:t>: </a:t>
            </a:r>
            <a:r>
              <a:rPr lang="en-US" sz="2600" dirty="0" smtClean="0"/>
              <a:t>				A </a:t>
            </a:r>
            <a:r>
              <a:rPr lang="en-US" sz="2600" dirty="0"/>
              <a:t>+ </a:t>
            </a:r>
            <a:r>
              <a:rPr lang="en-US" sz="2600" dirty="0" smtClean="0"/>
              <a:t>B </a:t>
            </a:r>
            <a:r>
              <a:rPr lang="en-US" sz="2600" dirty="0">
                <a:ea typeface="Wingdings"/>
                <a:cs typeface="Wingdings"/>
                <a:sym typeface="Wingdings"/>
              </a:rPr>
              <a:t> </a:t>
            </a:r>
            <a:r>
              <a:rPr lang="en-US" sz="2600" dirty="0" smtClean="0">
                <a:ea typeface="Wingdings"/>
                <a:cs typeface="Wingdings"/>
                <a:sym typeface="Wingdings"/>
              </a:rPr>
              <a:t>AB</a:t>
            </a:r>
            <a:endParaRPr lang="en-US" sz="2600" dirty="0"/>
          </a:p>
          <a:p>
            <a:pPr marL="319520" indent="-233795">
              <a:lnSpc>
                <a:spcPct val="150000"/>
              </a:lnSpc>
              <a:spcBef>
                <a:spcPts val="525"/>
              </a:spcBef>
              <a:defRPr sz="1800"/>
            </a:pPr>
            <a:r>
              <a:rPr lang="en-US" sz="2600" u="sng" dirty="0" smtClean="0">
                <a:solidFill>
                  <a:srgbClr val="FF0000"/>
                </a:solidFill>
              </a:rPr>
              <a:t>Decomposition</a:t>
            </a:r>
            <a:r>
              <a:rPr lang="en-US" sz="2600" dirty="0" smtClean="0"/>
              <a:t>:			AB </a:t>
            </a:r>
            <a:r>
              <a:rPr lang="en-US" sz="2600" dirty="0">
                <a:ea typeface="Wingdings"/>
                <a:cs typeface="Wingdings"/>
                <a:sym typeface="Wingdings"/>
              </a:rPr>
              <a:t> </a:t>
            </a:r>
            <a:r>
              <a:rPr lang="en-US" sz="2600" dirty="0" smtClean="0">
                <a:ea typeface="Wingdings"/>
                <a:cs typeface="Wingdings"/>
                <a:sym typeface="Wingdings"/>
              </a:rPr>
              <a:t>A </a:t>
            </a:r>
            <a:r>
              <a:rPr lang="en-US" sz="2600" dirty="0">
                <a:ea typeface="Wingdings"/>
                <a:cs typeface="Wingdings"/>
                <a:sym typeface="Wingdings"/>
              </a:rPr>
              <a:t>+ B</a:t>
            </a:r>
            <a:endParaRPr lang="en-US" sz="2600" dirty="0"/>
          </a:p>
        </p:txBody>
      </p:sp>
      <p:sp>
        <p:nvSpPr>
          <p:cNvPr id="4" name="TextBox 3"/>
          <p:cNvSpPr txBox="1"/>
          <p:nvPr/>
        </p:nvSpPr>
        <p:spPr>
          <a:xfrm>
            <a:off x="627755" y="1912765"/>
            <a:ext cx="338464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u="sng" dirty="0" smtClean="0">
                <a:solidFill>
                  <a:schemeClr val="tx1"/>
                </a:solidFill>
              </a:rPr>
              <a:t>Reaction Type</a:t>
            </a:r>
            <a:endParaRPr lang="en-US" sz="3200" u="sng" dirty="0">
              <a:solidFill>
                <a:schemeClr val="tx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455992" y="1912765"/>
            <a:ext cx="29803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u="sng" dirty="0" smtClean="0">
                <a:solidFill>
                  <a:schemeClr val="tx1"/>
                </a:solidFill>
              </a:rPr>
              <a:t>General Formula</a:t>
            </a:r>
            <a:endParaRPr lang="en-US" sz="3200" u="sng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47005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lIns="0" tIns="0" rIns="0" bIns="0">
            <a:noAutofit/>
          </a:bodyPr>
          <a:lstStyle>
            <a:lvl1pPr defTabSz="658368">
              <a:defRPr sz="2952" spc="-72">
                <a:solidFill>
                  <a:srgbClr val="B8551D"/>
                </a:solidFill>
              </a:defRPr>
            </a:lvl1pPr>
          </a:lstStyle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lang="en-US" sz="4200" spc="-72" dirty="0" smtClean="0">
                <a:solidFill>
                  <a:schemeClr val="tx1"/>
                </a:solidFill>
              </a:rPr>
              <a:t>Describing Reactions</a:t>
            </a:r>
            <a:endParaRPr sz="4200" spc="-72" dirty="0">
              <a:solidFill>
                <a:schemeClr val="tx1"/>
              </a:solidFill>
            </a:endParaRPr>
          </a:p>
        </p:txBody>
      </p:sp>
      <p:sp>
        <p:nvSpPr>
          <p:cNvPr id="60" name="Shape 60"/>
          <p:cNvSpPr>
            <a:spLocks noGrp="1"/>
          </p:cNvSpPr>
          <p:nvPr>
            <p:ph idx="1"/>
          </p:nvPr>
        </p:nvSpPr>
        <p:spPr>
          <a:prstGeom prst="rect">
            <a:avLst/>
          </a:prstGeom>
        </p:spPr>
        <p:txBody>
          <a:bodyPr>
            <a:normAutofit/>
          </a:bodyPr>
          <a:lstStyle/>
          <a:p>
            <a:pPr lvl="0">
              <a:defRPr sz="1800"/>
            </a:pPr>
            <a:r>
              <a:rPr sz="2800" u="sng" dirty="0"/>
              <a:t>Chemical equations</a:t>
            </a:r>
            <a:r>
              <a:rPr sz="2800" dirty="0"/>
              <a:t>: chemical formulas are used to express chemical and physical changes</a:t>
            </a:r>
          </a:p>
          <a:p>
            <a:pPr lvl="1">
              <a:defRPr sz="1800"/>
            </a:pPr>
            <a:r>
              <a:rPr sz="2400" dirty="0" smtClean="0"/>
              <a:t>Reactants </a:t>
            </a:r>
            <a:r>
              <a:rPr sz="2400" dirty="0"/>
              <a:t>are written on the </a:t>
            </a:r>
            <a:r>
              <a:rPr sz="2400" b="1" dirty="0">
                <a:solidFill>
                  <a:srgbClr val="FF0000"/>
                </a:solidFill>
              </a:rPr>
              <a:t>left</a:t>
            </a:r>
          </a:p>
          <a:p>
            <a:pPr lvl="1">
              <a:defRPr sz="1800"/>
            </a:pPr>
            <a:r>
              <a:rPr sz="2400" dirty="0"/>
              <a:t>Products written on </a:t>
            </a:r>
            <a:r>
              <a:rPr sz="2400" b="1" dirty="0">
                <a:solidFill>
                  <a:srgbClr val="FF0000"/>
                </a:solidFill>
              </a:rPr>
              <a:t>right</a:t>
            </a:r>
          </a:p>
          <a:p>
            <a:pPr lvl="1">
              <a:defRPr sz="1800"/>
            </a:pPr>
            <a:r>
              <a:rPr sz="2400" dirty="0"/>
              <a:t>Separate multiple reactants/products with </a:t>
            </a:r>
            <a:r>
              <a:rPr sz="2400" b="1" dirty="0">
                <a:solidFill>
                  <a:srgbClr val="FF0000"/>
                </a:solidFill>
              </a:rPr>
              <a:t>plus</a:t>
            </a:r>
            <a:r>
              <a:rPr sz="2400" dirty="0">
                <a:solidFill>
                  <a:srgbClr val="FF0000"/>
                </a:solidFill>
              </a:rPr>
              <a:t> </a:t>
            </a:r>
            <a:r>
              <a:rPr sz="2400" dirty="0"/>
              <a:t>sign(s</a:t>
            </a:r>
            <a:r>
              <a:rPr sz="2400" dirty="0" smtClean="0"/>
              <a:t>)</a:t>
            </a:r>
          </a:p>
          <a:p>
            <a:pPr lvl="1">
              <a:defRPr sz="1800"/>
            </a:pPr>
            <a:r>
              <a:rPr sz="2400" dirty="0" smtClean="0"/>
              <a:t>Separate reactants from products with an </a:t>
            </a:r>
            <a:r>
              <a:rPr sz="2400" b="1" dirty="0" smtClean="0">
                <a:solidFill>
                  <a:srgbClr val="FF0000"/>
                </a:solidFill>
              </a:rPr>
              <a:t>arrow</a:t>
            </a:r>
            <a:endParaRPr sz="2400" dirty="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fill="hold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Describing Reactions</a:t>
            </a:r>
          </a:p>
        </p:txBody>
      </p:sp>
      <p:sp>
        <p:nvSpPr>
          <p:cNvPr id="4" name="Rectangle 3"/>
          <p:cNvSpPr/>
          <p:nvPr/>
        </p:nvSpPr>
        <p:spPr>
          <a:xfrm>
            <a:off x="1857642" y="3905808"/>
            <a:ext cx="479036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3681" lvl="0" indent="-249381">
              <a:defRPr sz="1800"/>
            </a:pPr>
            <a:r>
              <a:rPr lang="en-US" sz="4800" b="1" dirty="0" smtClean="0">
                <a:solidFill>
                  <a:schemeClr val="tx1"/>
                </a:solidFill>
                <a:latin typeface="+mn-lt"/>
              </a:rPr>
              <a:t>W + X  </a:t>
            </a:r>
            <a:r>
              <a:rPr lang="en-US" sz="4800" b="1" dirty="0" smtClean="0">
                <a:solidFill>
                  <a:schemeClr val="tx1"/>
                </a:solidFill>
                <a:latin typeface="+mn-lt"/>
                <a:ea typeface="Wingdings"/>
                <a:cs typeface="Wingdings"/>
                <a:sym typeface="Wingdings"/>
              </a:rPr>
              <a:t>  Y + </a:t>
            </a:r>
            <a:r>
              <a:rPr lang="en-US" sz="4800" b="1" dirty="0" smtClean="0">
                <a:solidFill>
                  <a:schemeClr val="tx1"/>
                </a:solidFill>
                <a:latin typeface="+mn-lt"/>
                <a:ea typeface="Wingdings"/>
                <a:cs typeface="Wingdings"/>
              </a:rPr>
              <a:t>Z</a:t>
            </a:r>
            <a:endParaRPr lang="en-US" sz="4800" b="1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173856" y="3034994"/>
            <a:ext cx="205308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tx1"/>
                </a:solidFill>
                <a:latin typeface="+mn-lt"/>
              </a:rPr>
              <a:t>Reactants</a:t>
            </a:r>
            <a:endParaRPr lang="en-US" sz="280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474698" y="3051526"/>
            <a:ext cx="169790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tx1"/>
                </a:solidFill>
                <a:latin typeface="+mn-lt"/>
              </a:rPr>
              <a:t>Products</a:t>
            </a:r>
            <a:endParaRPr lang="en-US" sz="2800" dirty="0">
              <a:solidFill>
                <a:schemeClr val="tx1"/>
              </a:solidFill>
              <a:latin typeface="+mn-lt"/>
            </a:endParaRPr>
          </a:p>
        </p:txBody>
      </p:sp>
      <p:cxnSp>
        <p:nvCxnSpPr>
          <p:cNvPr id="8" name="Straight Arrow Connector 7"/>
          <p:cNvCxnSpPr/>
          <p:nvPr/>
        </p:nvCxnSpPr>
        <p:spPr>
          <a:xfrm flipH="1" flipV="1">
            <a:off x="5323649" y="2723083"/>
            <a:ext cx="1" cy="35572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 flipH="1" flipV="1">
            <a:off x="2649055" y="2753808"/>
            <a:ext cx="1" cy="35572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 flipH="1" flipV="1">
            <a:off x="3642804" y="2753807"/>
            <a:ext cx="1" cy="35572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2173858" y="2021720"/>
            <a:ext cx="4157932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3681" lvl="0" indent="-249381">
              <a:defRPr sz="1800"/>
            </a:pPr>
            <a:r>
              <a:rPr lang="en-US" sz="4800" b="1" dirty="0" smtClean="0">
                <a:solidFill>
                  <a:schemeClr val="tx1"/>
                </a:solidFill>
                <a:latin typeface="+mn-lt"/>
              </a:rPr>
              <a:t>X + Y  </a:t>
            </a:r>
            <a:r>
              <a:rPr lang="en-US" sz="4800" b="1" dirty="0" smtClean="0">
                <a:solidFill>
                  <a:schemeClr val="tx1"/>
                </a:solidFill>
                <a:latin typeface="+mn-lt"/>
                <a:ea typeface="Wingdings"/>
                <a:cs typeface="Wingdings"/>
                <a:sym typeface="Wingdings"/>
              </a:rPr>
              <a:t>  </a:t>
            </a:r>
            <a:r>
              <a:rPr lang="en-US" sz="4800" b="1" dirty="0" smtClean="0">
                <a:solidFill>
                  <a:schemeClr val="tx1"/>
                </a:solidFill>
                <a:latin typeface="+mn-lt"/>
                <a:ea typeface="Wingdings"/>
                <a:cs typeface="Wingdings"/>
              </a:rPr>
              <a:t>Z</a:t>
            </a:r>
            <a:endParaRPr lang="en-US" sz="4800" b="1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979342" y="5203063"/>
            <a:ext cx="205308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tx1"/>
                </a:solidFill>
                <a:latin typeface="+mn-lt"/>
              </a:rPr>
              <a:t>Reactants</a:t>
            </a:r>
            <a:endParaRPr lang="en-US" sz="280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950105" y="5203063"/>
            <a:ext cx="169790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tx1"/>
                </a:solidFill>
                <a:latin typeface="+mn-lt"/>
              </a:rPr>
              <a:t>Products</a:t>
            </a:r>
            <a:endParaRPr lang="en-US" sz="2800" dirty="0">
              <a:solidFill>
                <a:schemeClr val="tx1"/>
              </a:solidFill>
              <a:latin typeface="+mn-lt"/>
            </a:endParaRPr>
          </a:p>
        </p:txBody>
      </p:sp>
      <p:cxnSp>
        <p:nvCxnSpPr>
          <p:cNvPr id="15" name="Straight Arrow Connector 14"/>
          <p:cNvCxnSpPr/>
          <p:nvPr/>
        </p:nvCxnSpPr>
        <p:spPr>
          <a:xfrm flipH="1" flipV="1">
            <a:off x="3480175" y="4830314"/>
            <a:ext cx="1" cy="35572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 flipV="1">
            <a:off x="6269724" y="4820874"/>
            <a:ext cx="1" cy="35572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 flipH="1" flipV="1">
            <a:off x="5190529" y="4820874"/>
            <a:ext cx="1" cy="35572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 flipV="1">
            <a:off x="2360039" y="4830314"/>
            <a:ext cx="0" cy="34517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12369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sz="4000" spc="-100" dirty="0">
                <a:solidFill>
                  <a:schemeClr val="tx1"/>
                </a:solidFill>
              </a:rPr>
              <a:t>Chemical Equations</a:t>
            </a:r>
          </a:p>
        </p:txBody>
      </p:sp>
      <p:sp>
        <p:nvSpPr>
          <p:cNvPr id="75" name="Shape 75"/>
          <p:cNvSpPr>
            <a:spLocks noGrp="1"/>
          </p:cNvSpPr>
          <p:nvPr>
            <p:ph idx="1"/>
          </p:nvPr>
        </p:nvSpPr>
        <p:spPr>
          <a:prstGeom prst="rect">
            <a:avLst/>
          </a:prstGeom>
        </p:spPr>
        <p:txBody>
          <a:bodyPr/>
          <a:lstStyle/>
          <a:p>
            <a:pPr marL="363681" lvl="0" indent="-249381">
              <a:defRPr sz="1800"/>
            </a:pPr>
            <a:r>
              <a:rPr sz="2400" dirty="0"/>
              <a:t>Chemical </a:t>
            </a:r>
            <a:r>
              <a:rPr lang="en-US" sz="2400" dirty="0" smtClean="0"/>
              <a:t>equations follow a set of rules</a:t>
            </a:r>
          </a:p>
          <a:p>
            <a:pPr marL="363681" lvl="0" indent="-249381">
              <a:defRPr sz="1800"/>
            </a:pPr>
            <a:r>
              <a:rPr lang="en-US" sz="2400" dirty="0" smtClean="0"/>
              <a:t>Matter cannot be created or destroyed during a reaction, only changed</a:t>
            </a:r>
          </a:p>
          <a:p>
            <a:pPr marL="763737" lvl="1" indent="-249381">
              <a:defRPr sz="1800"/>
            </a:pPr>
            <a:r>
              <a:rPr lang="en-US" sz="2200" u="sng" dirty="0" smtClean="0"/>
              <a:t>Law of Conservation of Matter</a:t>
            </a:r>
            <a:r>
              <a:rPr lang="en-US" sz="2200" dirty="0" smtClean="0"/>
              <a:t>!</a:t>
            </a:r>
            <a:endParaRPr sz="2200" dirty="0"/>
          </a:p>
          <a:p>
            <a:pPr marL="363681" lvl="0" indent="-249381">
              <a:defRPr sz="1800"/>
            </a:pPr>
            <a:r>
              <a:rPr sz="2400" dirty="0" smtClean="0"/>
              <a:t>Chemical </a:t>
            </a:r>
            <a:r>
              <a:rPr lang="en-US" sz="2400" dirty="0"/>
              <a:t>e</a:t>
            </a:r>
            <a:r>
              <a:rPr sz="2400" dirty="0" smtClean="0"/>
              <a:t>quations </a:t>
            </a:r>
            <a:r>
              <a:rPr lang="en-US" sz="2400" dirty="0" smtClean="0"/>
              <a:t>will be</a:t>
            </a:r>
            <a:r>
              <a:rPr sz="2400" dirty="0" smtClean="0"/>
              <a:t> </a:t>
            </a:r>
            <a:r>
              <a:rPr sz="2400" i="1" dirty="0" smtClean="0"/>
              <a:t>balanced</a:t>
            </a:r>
            <a:endParaRPr lang="en-US" sz="2400" dirty="0"/>
          </a:p>
          <a:p>
            <a:pPr marL="763737" lvl="1" indent="-249381">
              <a:defRPr sz="1800"/>
            </a:pPr>
            <a:r>
              <a:rPr lang="en-US" sz="2200" dirty="0"/>
              <a:t>U</a:t>
            </a:r>
            <a:r>
              <a:rPr sz="2200" dirty="0" smtClean="0"/>
              <a:t>s</a:t>
            </a:r>
            <a:r>
              <a:rPr lang="en-US" sz="2200" dirty="0" smtClean="0"/>
              <a:t>e</a:t>
            </a:r>
            <a:r>
              <a:rPr sz="2200" dirty="0" smtClean="0"/>
              <a:t> coefficients</a:t>
            </a:r>
            <a:r>
              <a:rPr lang="en-US" sz="2200" dirty="0" smtClean="0"/>
              <a:t> </a:t>
            </a:r>
            <a:r>
              <a:rPr lang="en-US" sz="2200" u="sng" dirty="0" smtClean="0"/>
              <a:t>(mole-mole ratio)</a:t>
            </a:r>
            <a:r>
              <a:rPr sz="2200" dirty="0" smtClean="0"/>
              <a:t> </a:t>
            </a:r>
            <a:r>
              <a:rPr lang="en-US" sz="2200" dirty="0" smtClean="0"/>
              <a:t>so that atoms present in reactants are also found in products</a:t>
            </a:r>
            <a:endParaRPr sz="2200" i="1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>
            <a:spLocks noGrp="1"/>
          </p:cNvSpPr>
          <p:nvPr>
            <p:ph type="title"/>
          </p:nvPr>
        </p:nvSpPr>
        <p:spPr>
          <a:xfrm>
            <a:off x="402823" y="439071"/>
            <a:ext cx="7055380" cy="1400530"/>
          </a:xfrm>
          <a:prstGeom prst="rect">
            <a:avLst/>
          </a:prstGeom>
        </p:spPr>
        <p:txBody>
          <a:bodyPr lIns="0" tIns="0" rIns="0" bIns="0">
            <a:normAutofit fontScale="90000"/>
          </a:bodyPr>
          <a:lstStyle/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lang="en-US" sz="4600" spc="-100" dirty="0" smtClean="0">
                <a:solidFill>
                  <a:schemeClr val="tx1"/>
                </a:solidFill>
              </a:rPr>
              <a:t>Law of Conservation of Matter</a:t>
            </a:r>
            <a:endParaRPr sz="4600" spc="-100" dirty="0">
              <a:solidFill>
                <a:schemeClr val="tx1"/>
              </a:solidFill>
            </a:endParaRPr>
          </a:p>
        </p:txBody>
      </p:sp>
      <p:sp>
        <p:nvSpPr>
          <p:cNvPr id="79" name="Shape 79"/>
          <p:cNvSpPr>
            <a:spLocks noGrp="1"/>
          </p:cNvSpPr>
          <p:nvPr>
            <p:ph idx="1"/>
          </p:nvPr>
        </p:nvSpPr>
        <p:spPr>
          <a:xfrm>
            <a:off x="719253" y="1839601"/>
            <a:ext cx="4166645" cy="963231"/>
          </a:xfrm>
          <a:prstGeom prst="rect">
            <a:avLst/>
          </a:prstGeom>
        </p:spPr>
        <p:txBody>
          <a:bodyPr lIns="0" tIns="0" rIns="0" bIns="0" anchor="ctr"/>
          <a:lstStyle/>
          <a:p>
            <a:pPr marL="0" lvl="0" indent="0" algn="ctr">
              <a:spcBef>
                <a:spcPts val="800"/>
              </a:spcBef>
              <a:buSzTx/>
              <a:buNone/>
              <a:defRPr sz="1800"/>
            </a:pPr>
            <a:r>
              <a:rPr sz="3600" dirty="0" smtClean="0"/>
              <a:t>C</a:t>
            </a:r>
            <a:r>
              <a:rPr lang="en-US" sz="3600" dirty="0" smtClean="0"/>
              <a:t> </a:t>
            </a:r>
            <a:r>
              <a:rPr sz="3600" dirty="0" smtClean="0"/>
              <a:t>+ O</a:t>
            </a:r>
            <a:r>
              <a:rPr sz="3600" baseline="-25000" dirty="0" smtClean="0"/>
              <a:t>2</a:t>
            </a:r>
            <a:r>
              <a:rPr sz="3600" dirty="0" smtClean="0"/>
              <a:t> </a:t>
            </a:r>
            <a:r>
              <a:rPr sz="3600" dirty="0">
                <a:ea typeface="Wingdings"/>
                <a:cs typeface="Wingdings"/>
                <a:sym typeface="Wingdings"/>
              </a:rPr>
              <a:t> </a:t>
            </a:r>
            <a:r>
              <a:rPr sz="3600" dirty="0" smtClean="0"/>
              <a:t>CO</a:t>
            </a:r>
            <a:r>
              <a:rPr sz="3600" baseline="-25000" dirty="0" smtClean="0"/>
              <a:t>2</a:t>
            </a:r>
            <a:endParaRPr sz="3600" dirty="0"/>
          </a:p>
        </p:txBody>
      </p:sp>
      <p:sp>
        <p:nvSpPr>
          <p:cNvPr id="4" name="Bent Arrow 3"/>
          <p:cNvSpPr/>
          <p:nvPr/>
        </p:nvSpPr>
        <p:spPr>
          <a:xfrm flipV="1">
            <a:off x="2374711" y="2802832"/>
            <a:ext cx="777922" cy="805218"/>
          </a:xfrm>
          <a:prstGeom prst="ben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152633" y="3190010"/>
            <a:ext cx="5008728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chemeClr val="tx1"/>
                </a:solidFill>
              </a:rPr>
              <a:t>Why is Oxygen written as “O</a:t>
            </a:r>
            <a:r>
              <a:rPr lang="en-US" sz="2400" baseline="-25000" dirty="0" smtClean="0">
                <a:solidFill>
                  <a:schemeClr val="tx1"/>
                </a:solidFill>
              </a:rPr>
              <a:t>2</a:t>
            </a:r>
            <a:r>
              <a:rPr lang="en-US" sz="2400" dirty="0" smtClean="0">
                <a:solidFill>
                  <a:schemeClr val="tx1"/>
                </a:solidFill>
              </a:rPr>
              <a:t>”??</a:t>
            </a:r>
          </a:p>
          <a:p>
            <a:endParaRPr lang="en-US" sz="2400" dirty="0" smtClean="0">
              <a:solidFill>
                <a:schemeClr val="tx1"/>
              </a:solidFill>
            </a:endParaRPr>
          </a:p>
          <a:p>
            <a:r>
              <a:rPr lang="en-US" sz="2400" dirty="0" smtClean="0">
                <a:solidFill>
                  <a:schemeClr val="tx1"/>
                </a:solidFill>
              </a:rPr>
              <a:t>Some elements will only be stable when they can group in pairs (H</a:t>
            </a:r>
            <a:r>
              <a:rPr lang="en-US" sz="2400" baseline="-25000" dirty="0" smtClean="0">
                <a:solidFill>
                  <a:schemeClr val="tx1"/>
                </a:solidFill>
              </a:rPr>
              <a:t>2</a:t>
            </a:r>
            <a:r>
              <a:rPr lang="en-US" sz="2400" dirty="0" smtClean="0">
                <a:solidFill>
                  <a:schemeClr val="tx1"/>
                </a:solidFill>
              </a:rPr>
              <a:t>, N</a:t>
            </a:r>
            <a:r>
              <a:rPr lang="en-US" sz="2400" baseline="-25000" dirty="0" smtClean="0">
                <a:solidFill>
                  <a:schemeClr val="tx1"/>
                </a:solidFill>
              </a:rPr>
              <a:t>2</a:t>
            </a:r>
            <a:r>
              <a:rPr lang="en-US" sz="2400" dirty="0" smtClean="0">
                <a:solidFill>
                  <a:schemeClr val="tx1"/>
                </a:solidFill>
              </a:rPr>
              <a:t>, O</a:t>
            </a:r>
            <a:r>
              <a:rPr lang="en-US" sz="2400" baseline="-25000" dirty="0" smtClean="0">
                <a:solidFill>
                  <a:schemeClr val="tx1"/>
                </a:solidFill>
              </a:rPr>
              <a:t>2</a:t>
            </a:r>
            <a:r>
              <a:rPr lang="en-US" sz="2400" dirty="0" smtClean="0">
                <a:solidFill>
                  <a:schemeClr val="tx1"/>
                </a:solidFill>
              </a:rPr>
              <a:t>, F</a:t>
            </a:r>
            <a:r>
              <a:rPr lang="en-US" sz="2400" baseline="-25000" dirty="0" smtClean="0">
                <a:solidFill>
                  <a:schemeClr val="tx1"/>
                </a:solidFill>
              </a:rPr>
              <a:t>2</a:t>
            </a:r>
            <a:r>
              <a:rPr lang="en-US" sz="2400" dirty="0" smtClean="0">
                <a:solidFill>
                  <a:schemeClr val="tx1"/>
                </a:solidFill>
              </a:rPr>
              <a:t>, Cl</a:t>
            </a:r>
            <a:r>
              <a:rPr lang="en-US" sz="2400" baseline="-25000" dirty="0" smtClean="0">
                <a:solidFill>
                  <a:schemeClr val="tx1"/>
                </a:solidFill>
              </a:rPr>
              <a:t>2</a:t>
            </a:r>
            <a:r>
              <a:rPr lang="en-US" sz="2400" dirty="0" smtClean="0">
                <a:solidFill>
                  <a:schemeClr val="tx1"/>
                </a:solidFill>
              </a:rPr>
              <a:t>, Br</a:t>
            </a:r>
            <a:r>
              <a:rPr lang="en-US" sz="2400" baseline="-25000" dirty="0" smtClean="0">
                <a:solidFill>
                  <a:schemeClr val="tx1"/>
                </a:solidFill>
              </a:rPr>
              <a:t>2</a:t>
            </a:r>
            <a:r>
              <a:rPr lang="en-US" sz="2400" dirty="0" smtClean="0">
                <a:solidFill>
                  <a:schemeClr val="tx1"/>
                </a:solidFill>
              </a:rPr>
              <a:t>, I</a:t>
            </a:r>
            <a:r>
              <a:rPr lang="en-US" sz="2400" baseline="-25000" dirty="0" smtClean="0">
                <a:solidFill>
                  <a:schemeClr val="tx1"/>
                </a:solidFill>
              </a:rPr>
              <a:t>2</a:t>
            </a:r>
            <a:r>
              <a:rPr lang="en-US" sz="2400" dirty="0" smtClean="0">
                <a:solidFill>
                  <a:schemeClr val="tx1"/>
                </a:solidFill>
              </a:rPr>
              <a:t>)</a:t>
            </a:r>
          </a:p>
          <a:p>
            <a:endParaRPr lang="en-US" sz="2400" dirty="0" smtClean="0">
              <a:solidFill>
                <a:schemeClr val="tx1"/>
              </a:solidFill>
            </a:endParaRPr>
          </a:p>
          <a:p>
            <a:pPr algn="ctr"/>
            <a:r>
              <a:rPr lang="en-US" sz="2400" u="sng" dirty="0" smtClean="0">
                <a:solidFill>
                  <a:schemeClr val="tx1"/>
                </a:solidFill>
              </a:rPr>
              <a:t>Diatomic</a:t>
            </a:r>
          </a:p>
          <a:p>
            <a:pPr algn="ctr"/>
            <a:r>
              <a:rPr lang="en-US" sz="2400" dirty="0" smtClean="0">
                <a:solidFill>
                  <a:schemeClr val="tx1"/>
                </a:solidFill>
              </a:rPr>
              <a:t>“Two atoms”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>
            <a:spLocks noGrp="1"/>
          </p:cNvSpPr>
          <p:nvPr>
            <p:ph type="title"/>
          </p:nvPr>
        </p:nvSpPr>
        <p:spPr>
          <a:xfrm>
            <a:off x="402823" y="439071"/>
            <a:ext cx="7055380" cy="140053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lang="en-US" sz="4600" spc="-100" dirty="0" smtClean="0">
                <a:solidFill>
                  <a:schemeClr val="tx1"/>
                </a:solidFill>
              </a:rPr>
              <a:t>Are they balanced?</a:t>
            </a:r>
            <a:endParaRPr sz="4600" spc="-100" dirty="0">
              <a:solidFill>
                <a:schemeClr val="tx1"/>
              </a:solidFill>
            </a:endParaRPr>
          </a:p>
        </p:txBody>
      </p:sp>
      <p:sp>
        <p:nvSpPr>
          <p:cNvPr id="79" name="Shape 79"/>
          <p:cNvSpPr>
            <a:spLocks noGrp="1"/>
          </p:cNvSpPr>
          <p:nvPr>
            <p:ph idx="1"/>
          </p:nvPr>
        </p:nvSpPr>
        <p:spPr>
          <a:xfrm>
            <a:off x="1041113" y="1942451"/>
            <a:ext cx="3544535" cy="963231"/>
          </a:xfrm>
          <a:prstGeom prst="rect">
            <a:avLst/>
          </a:prstGeom>
        </p:spPr>
        <p:txBody>
          <a:bodyPr lIns="0" tIns="0" rIns="0" bIns="0" anchor="ctr"/>
          <a:lstStyle/>
          <a:p>
            <a:pPr marL="0" lvl="0" indent="0">
              <a:spcBef>
                <a:spcPts val="800"/>
              </a:spcBef>
              <a:buSzTx/>
              <a:buNone/>
              <a:defRPr sz="1800"/>
            </a:pPr>
            <a:r>
              <a:rPr lang="en-US" sz="3600" dirty="0"/>
              <a:t>H</a:t>
            </a:r>
            <a:r>
              <a:rPr lang="en-US" sz="3600" baseline="-25000" dirty="0"/>
              <a:t>2</a:t>
            </a:r>
            <a:r>
              <a:rPr lang="en-US" sz="3600" dirty="0"/>
              <a:t>O </a:t>
            </a:r>
            <a:r>
              <a:rPr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</a:t>
            </a:r>
            <a:r>
              <a:rPr lang="en-US" sz="3600" dirty="0"/>
              <a:t>+ </a:t>
            </a:r>
            <a:r>
              <a:rPr lang="en-US" sz="3600" dirty="0" smtClean="0"/>
              <a:t>O</a:t>
            </a:r>
            <a:r>
              <a:rPr lang="en-US" sz="3600" baseline="-25000" dirty="0" smtClean="0"/>
              <a:t>2</a:t>
            </a:r>
            <a:endParaRPr sz="3600" dirty="0"/>
          </a:p>
        </p:txBody>
      </p:sp>
      <p:sp>
        <p:nvSpPr>
          <p:cNvPr id="6" name="Shape 79"/>
          <p:cNvSpPr txBox="1">
            <a:spLocks/>
          </p:cNvSpPr>
          <p:nvPr/>
        </p:nvSpPr>
        <p:spPr>
          <a:xfrm>
            <a:off x="1041114" y="4626444"/>
            <a:ext cx="5441574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dirty="0" smtClean="0"/>
              <a:t>C</a:t>
            </a:r>
            <a:r>
              <a:rPr lang="en-US" sz="3600" baseline="-25000" dirty="0" smtClean="0"/>
              <a:t>3</a:t>
            </a:r>
            <a:r>
              <a:rPr lang="en-US" sz="3600" dirty="0" smtClean="0"/>
              <a:t>H</a:t>
            </a:r>
            <a:r>
              <a:rPr lang="en-US" sz="3600" baseline="-25000" dirty="0"/>
              <a:t>8</a:t>
            </a:r>
            <a:r>
              <a:rPr lang="en-US" sz="3600" dirty="0" smtClean="0"/>
              <a:t> + O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/>
              <a:t>H</a:t>
            </a:r>
            <a:r>
              <a:rPr lang="en-US" sz="3600" baseline="-25000" dirty="0"/>
              <a:t>2</a:t>
            </a:r>
            <a:r>
              <a:rPr lang="en-US" sz="3600" dirty="0"/>
              <a:t>O </a:t>
            </a:r>
            <a:r>
              <a:rPr lang="en-US" sz="3600" dirty="0" smtClean="0"/>
              <a:t>+ </a:t>
            </a:r>
            <a:r>
              <a:rPr lang="en-US" sz="3600" dirty="0" smtClean="0">
                <a:sym typeface="Wingdings"/>
              </a:rPr>
              <a:t>C</a:t>
            </a:r>
            <a:r>
              <a:rPr lang="en-US" sz="3600" dirty="0" smtClean="0"/>
              <a:t>O</a:t>
            </a:r>
            <a:r>
              <a:rPr lang="en-US" sz="3600" baseline="-25000" dirty="0"/>
              <a:t>2</a:t>
            </a:r>
            <a:endParaRPr lang="en-US" sz="3600" dirty="0"/>
          </a:p>
        </p:txBody>
      </p:sp>
      <p:sp>
        <p:nvSpPr>
          <p:cNvPr id="7" name="Shape 79"/>
          <p:cNvSpPr txBox="1">
            <a:spLocks/>
          </p:cNvSpPr>
          <p:nvPr/>
        </p:nvSpPr>
        <p:spPr>
          <a:xfrm>
            <a:off x="1041113" y="3284447"/>
            <a:ext cx="6751759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6" indent="-342906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62" indent="-285755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20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2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3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42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49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57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64" indent="-228604" algn="l" defTabSz="457207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bg2">
                  <a:lumMod val="40000"/>
                  <a:lumOff val="60000"/>
                </a:schemeClr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None/>
              <a:defRPr sz="1800"/>
            </a:pPr>
            <a:r>
              <a:rPr lang="en-US" sz="3600" dirty="0" err="1" smtClean="0"/>
              <a:t>NaCl</a:t>
            </a:r>
            <a:r>
              <a:rPr lang="en-US" sz="3600" dirty="0" smtClean="0"/>
              <a:t> + 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SO</a:t>
            </a:r>
            <a:r>
              <a:rPr lang="en-US" sz="3600" baseline="-25000" dirty="0" smtClean="0"/>
              <a:t>4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err="1" smtClean="0"/>
              <a:t>HCl</a:t>
            </a:r>
            <a:r>
              <a:rPr lang="en-US" sz="3600" dirty="0" smtClean="0"/>
              <a:t> </a:t>
            </a:r>
            <a:r>
              <a:rPr lang="en-US" sz="3600" dirty="0"/>
              <a:t>+ </a:t>
            </a:r>
            <a:r>
              <a:rPr lang="en-US" sz="3600" dirty="0" smtClean="0"/>
              <a:t>Na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SO</a:t>
            </a:r>
            <a:r>
              <a:rPr lang="en-US" sz="3600" baseline="-25000" dirty="0" smtClean="0"/>
              <a:t>4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9572095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lIns="0" tIns="0" rIns="0" bIns="0">
            <a:normAutofit fontScale="90000"/>
          </a:bodyPr>
          <a:lstStyle/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sz="4600" spc="-100" dirty="0">
                <a:solidFill>
                  <a:schemeClr val="tx1"/>
                </a:solidFill>
              </a:rPr>
              <a:t>Rules for Balancing Equations</a:t>
            </a:r>
          </a:p>
        </p:txBody>
      </p:sp>
      <p:sp>
        <p:nvSpPr>
          <p:cNvPr id="82" name="Shape 82"/>
          <p:cNvSpPr>
            <a:spLocks noGrp="1"/>
          </p:cNvSpPr>
          <p:nvPr>
            <p:ph idx="1"/>
          </p:nvPr>
        </p:nvSpPr>
        <p:spPr>
          <a:prstGeom prst="rect">
            <a:avLst/>
          </a:prstGeom>
        </p:spPr>
        <p:txBody>
          <a:bodyPr>
            <a:normAutofit fontScale="92500" lnSpcReduction="10000"/>
          </a:bodyPr>
          <a:lstStyle/>
          <a:p>
            <a:pPr marL="363681" lvl="0" indent="-249381">
              <a:buFontTx/>
              <a:buAutoNum type="arabicPeriod"/>
              <a:defRPr sz="1800"/>
            </a:pPr>
            <a:r>
              <a:rPr sz="2400" dirty="0"/>
              <a:t>Count up starting atoms</a:t>
            </a:r>
          </a:p>
          <a:p>
            <a:pPr marL="363681" lvl="0" indent="-249381">
              <a:buFontTx/>
              <a:buAutoNum type="arabicPeriod"/>
              <a:defRPr sz="1800"/>
            </a:pPr>
            <a:r>
              <a:rPr sz="2400" dirty="0"/>
              <a:t>Balance all non-H’s and O’s </a:t>
            </a:r>
            <a:r>
              <a:rPr sz="2400" dirty="0" smtClean="0"/>
              <a:t>first</a:t>
            </a:r>
            <a:endParaRPr lang="en-US" sz="2400" dirty="0" smtClean="0"/>
          </a:p>
          <a:p>
            <a:pPr marL="800106" lvl="1" indent="-285750">
              <a:defRPr sz="1800"/>
            </a:pPr>
            <a:r>
              <a:rPr sz="1800" dirty="0" smtClean="0"/>
              <a:t>Look </a:t>
            </a:r>
            <a:r>
              <a:rPr sz="1800" dirty="0"/>
              <a:t>for element(s) that only appear in one reactant and one product!</a:t>
            </a:r>
          </a:p>
          <a:p>
            <a:pPr marL="363681" lvl="0" indent="-249381">
              <a:buFontTx/>
              <a:buAutoNum type="arabicPeriod" startAt="3"/>
              <a:defRPr sz="1800"/>
            </a:pPr>
            <a:r>
              <a:rPr sz="2400" dirty="0"/>
              <a:t>Add a coefficient to the front of a substance with the fewer number of </a:t>
            </a:r>
            <a:r>
              <a:rPr sz="2400" dirty="0" smtClean="0"/>
              <a:t>atoms.</a:t>
            </a:r>
            <a:endParaRPr lang="en-US" sz="2400" dirty="0" smtClean="0"/>
          </a:p>
          <a:p>
            <a:pPr marL="857256" lvl="1" indent="-342900">
              <a:defRPr sz="1800"/>
            </a:pPr>
            <a:r>
              <a:rPr sz="2200" dirty="0" smtClean="0"/>
              <a:t>NEVER </a:t>
            </a:r>
            <a:r>
              <a:rPr sz="2200" dirty="0"/>
              <a:t>change a subscript!</a:t>
            </a:r>
          </a:p>
          <a:p>
            <a:pPr marL="363681" lvl="0" indent="-249381">
              <a:buFontTx/>
              <a:buAutoNum type="arabicPeriod" startAt="3"/>
              <a:defRPr sz="1800"/>
            </a:pPr>
            <a:r>
              <a:rPr sz="2400" dirty="0"/>
              <a:t>Re-count atoms after each coefficient you write</a:t>
            </a:r>
          </a:p>
          <a:p>
            <a:pPr marL="363681" lvl="0" indent="-249381">
              <a:buFontTx/>
              <a:buAutoNum type="arabicPeriod" startAt="3"/>
              <a:defRPr sz="1800"/>
            </a:pPr>
            <a:r>
              <a:rPr sz="2400" dirty="0"/>
              <a:t>Balance H’s, then O’s</a:t>
            </a:r>
          </a:p>
          <a:p>
            <a:pPr marL="363681" lvl="0" indent="-249381">
              <a:buFontTx/>
              <a:buAutoNum type="arabicPeriod" startAt="3"/>
              <a:defRPr sz="1800"/>
            </a:pPr>
            <a:r>
              <a:rPr sz="2400" dirty="0"/>
              <a:t>Re-check the count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>
            <a:spLocks noGrp="1"/>
          </p:cNvSpPr>
          <p:nvPr>
            <p:ph type="title"/>
          </p:nvPr>
        </p:nvSpPr>
        <p:spPr>
          <a:xfrm>
            <a:off x="471062" y="439071"/>
            <a:ext cx="7055380" cy="140053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lang="en-US" sz="4600" spc="-100" dirty="0" smtClean="0">
                <a:solidFill>
                  <a:schemeClr val="tx1"/>
                </a:solidFill>
              </a:rPr>
              <a:t>Balancing Equations</a:t>
            </a:r>
            <a:endParaRPr sz="4600" spc="-100" dirty="0">
              <a:solidFill>
                <a:schemeClr val="tx1"/>
              </a:solidFill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964913" y="3240131"/>
            <a:ext cx="410240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363681" lvl="0" indent="-249381">
              <a:buFontTx/>
              <a:buAutoNum type="arabicPeriod"/>
              <a:defRPr sz="1800"/>
            </a:pPr>
            <a:r>
              <a:rPr lang="en-US" sz="2800" dirty="0">
                <a:solidFill>
                  <a:schemeClr val="tx1"/>
                </a:solidFill>
              </a:rPr>
              <a:t>Count up starting atoms</a:t>
            </a: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0874804"/>
              </p:ext>
            </p:extLst>
          </p:nvPr>
        </p:nvGraphicFramePr>
        <p:xfrm>
          <a:off x="2115404" y="4046762"/>
          <a:ext cx="4646764" cy="11074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5784"/>
                <a:gridCol w="2125490"/>
                <a:gridCol w="2125490"/>
              </a:tblGrid>
              <a:tr h="225643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Reactants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457207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Products</a:t>
                      </a:r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H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O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6" name="Shape 79"/>
          <p:cNvSpPr txBox="1">
            <a:spLocks/>
          </p:cNvSpPr>
          <p:nvPr/>
        </p:nvSpPr>
        <p:spPr>
          <a:xfrm>
            <a:off x="1243847" y="1839601"/>
            <a:ext cx="3544535" cy="963231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20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8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6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b="0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9pPr>
          </a:lstStyle>
          <a:p>
            <a:pPr marL="0" indent="0">
              <a:spcBef>
                <a:spcPts val="800"/>
              </a:spcBef>
              <a:buSzTx/>
              <a:buFont typeface="Wingdings 3" charset="2"/>
              <a:buNone/>
              <a:defRPr sz="1800"/>
            </a:pP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O </a:t>
            </a:r>
            <a:r>
              <a:rPr lang="en-US" sz="3600" dirty="0" smtClean="0">
                <a:ea typeface="Wingdings"/>
                <a:cs typeface="Wingdings"/>
                <a:sym typeface="Wingdings"/>
              </a:rPr>
              <a:t> 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+ O</a:t>
            </a:r>
            <a:r>
              <a:rPr lang="en-US" sz="3600" baseline="-25000" dirty="0" smtClean="0"/>
              <a:t>2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9280822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">
  <a:themeElements>
    <a:clrScheme name="Ion">
      <a:dk1>
        <a:sysClr val="windowText" lastClr="000000"/>
      </a:dk1>
      <a:lt1>
        <a:sysClr val="window" lastClr="FFFFFF"/>
      </a:lt1>
      <a:dk2>
        <a:srgbClr val="0E5580"/>
      </a:dk2>
      <a:lt2>
        <a:srgbClr val="EBEBEB"/>
      </a:lt2>
      <a:accent1>
        <a:srgbClr val="ACD433"/>
      </a:accent1>
      <a:accent2>
        <a:srgbClr val="E6C133"/>
      </a:accent2>
      <a:accent3>
        <a:srgbClr val="EF7A24"/>
      </a:accent3>
      <a:accent4>
        <a:srgbClr val="5AA0F5"/>
      </a:accent4>
      <a:accent5>
        <a:srgbClr val="75CEEC"/>
      </a:accent5>
      <a:accent6>
        <a:srgbClr val="65D6A0"/>
      </a:accent6>
      <a:hlink>
        <a:srgbClr val="C4E46E"/>
      </a:hlink>
      <a:folHlink>
        <a:srgbClr val="BDE0FB"/>
      </a:folHlink>
    </a:clrScheme>
    <a:fontScheme name="Ion">
      <a:majorFont>
        <a:latin typeface="Century Gothic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2000"/>
                <a:hueMod val="96000"/>
                <a:satMod val="128000"/>
                <a:lumMod val="114000"/>
              </a:schemeClr>
            </a:gs>
            <a:gs pos="100000">
              <a:schemeClr val="phClr">
                <a:tint val="100000"/>
                <a:shade val="62000"/>
                <a:hueMod val="100000"/>
                <a:satMod val="13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2000"/>
                <a:hueMod val="108000"/>
                <a:satMod val="164000"/>
                <a:lumMod val="69000"/>
              </a:schemeClr>
              <a:schemeClr val="phClr">
                <a:tint val="96000"/>
                <a:hueMod val="90000"/>
                <a:satMod val="130000"/>
                <a:lumMod val="134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Ion" id="{B8441ADB-2E43-4AF7-B97A-BD870242C6A8}" vid="{BACC050B-8757-4460-95D8-E37B46A6B421}"/>
    </a:ext>
  </a:extLst>
</a:theme>
</file>

<file path=ppt/theme/theme2.xml><?xml version="1.0" encoding="utf-8"?>
<a:theme xmlns:a="http://schemas.openxmlformats.org/drawingml/2006/main" name="Default">
  <a:themeElements>
    <a:clrScheme name="Defaul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98C723"/>
      </a:accent1>
      <a:accent2>
        <a:srgbClr val="59B0B9"/>
      </a:accent2>
      <a:accent3>
        <a:srgbClr val="DEAE00"/>
      </a:accent3>
      <a:accent4>
        <a:srgbClr val="B77BB4"/>
      </a:accent4>
      <a:accent5>
        <a:srgbClr val="E0773C"/>
      </a:accent5>
      <a:accent6>
        <a:srgbClr val="A98D63"/>
      </a:accent6>
      <a:hlink>
        <a:srgbClr val="0000FF"/>
      </a:hlink>
      <a:folHlink>
        <a:srgbClr val="FF00FF"/>
      </a:folHlink>
    </a:clrScheme>
    <a:fontScheme name="Default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Defaul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25400" rotWithShape="0">
              <a:srgbClr val="000000">
                <a:alpha val="60000"/>
              </a:srgbClr>
            </a:outerShdw>
          </a:effectLst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rgbClr val="98C723"/>
          </a:solidFill>
          <a:prstDash val="solid"/>
          <a:bevel/>
        </a:ln>
        <a:effectLst>
          <a:outerShdw blurRad="50800" dist="25400" rotWithShape="0">
            <a:srgbClr val="000000">
              <a:alpha val="60000"/>
            </a:srgbClr>
          </a:outerShdw>
        </a:effectLst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Calibri"/>
            <a:ea typeface="Calibri"/>
            <a:cs typeface="Calibri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98C723"/>
          </a:solidFill>
          <a:prstDash val="solid"/>
          <a:bevel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Calibri"/>
            <a:ea typeface="Calibri"/>
            <a:cs typeface="Calibri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1319</TotalTime>
  <Words>654</Words>
  <Application>Microsoft Macintosh PowerPoint</Application>
  <PresentationFormat>On-screen Show (4:3)</PresentationFormat>
  <Paragraphs>179</Paragraphs>
  <Slides>23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Ion</vt:lpstr>
      <vt:lpstr>CHEMICAL EQUATIONS &amp; REACTIONS</vt:lpstr>
      <vt:lpstr>Describing Reactions</vt:lpstr>
      <vt:lpstr>Describing Reactions</vt:lpstr>
      <vt:lpstr>Describing Reactions</vt:lpstr>
      <vt:lpstr>Chemical Equations</vt:lpstr>
      <vt:lpstr>Law of Conservation of Matter</vt:lpstr>
      <vt:lpstr>Are they balanced?</vt:lpstr>
      <vt:lpstr>Rules for Balancing Equations</vt:lpstr>
      <vt:lpstr>Balancing Equations</vt:lpstr>
      <vt:lpstr>PowerPoint Presentation</vt:lpstr>
      <vt:lpstr>Balancing Equations</vt:lpstr>
      <vt:lpstr>Balancing Equations</vt:lpstr>
      <vt:lpstr>Balancing Equations</vt:lpstr>
      <vt:lpstr>Balancing Equations</vt:lpstr>
      <vt:lpstr>More Balancing Tips</vt:lpstr>
      <vt:lpstr>Learning Check</vt:lpstr>
      <vt:lpstr>Balancing Equations</vt:lpstr>
      <vt:lpstr>Balancing Equations</vt:lpstr>
      <vt:lpstr>Balancing Equations</vt:lpstr>
      <vt:lpstr>Balancing Equations</vt:lpstr>
      <vt:lpstr>Balancing Equations</vt:lpstr>
      <vt:lpstr>Balancing Equations</vt:lpstr>
      <vt:lpstr>Classifying Equations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CHEMICAL EQUATIONS &amp; REACTIONS</dc:title>
  <dc:creator>Josh Patent</dc:creator>
  <cp:lastModifiedBy>RETI, VALERIE M.</cp:lastModifiedBy>
  <cp:revision>46</cp:revision>
  <dcterms:modified xsi:type="dcterms:W3CDTF">2016-02-01T17:12:27Z</dcterms:modified>
</cp:coreProperties>
</file>